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36.jpg" ContentType="image/jpeg"/>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6"/>
  </p:notes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7" r:id="rId20"/>
    <p:sldId id="274" r:id="rId21"/>
    <p:sldId id="394" r:id="rId22"/>
    <p:sldId id="368" r:id="rId23"/>
    <p:sldId id="339" r:id="rId24"/>
    <p:sldId id="393" r:id="rId25"/>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691" y="6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13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34939A0-6680-4D88-907F-C5C22B449679}" type="datetimeFigureOut">
              <a:rPr lang="en-US" smtClean="0"/>
              <a:t>5/25/2022</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E482E856-8DC7-4A89-8475-76F4AD1AD9D5}" type="slidenum">
              <a:rPr lang="en-US" smtClean="0"/>
              <a:t>‹#›</a:t>
            </a:fld>
            <a:endParaRPr lang="en-US"/>
          </a:p>
        </p:txBody>
      </p:sp>
    </p:spTree>
    <p:extLst>
      <p:ext uri="{BB962C8B-B14F-4D97-AF65-F5344CB8AC3E}">
        <p14:creationId xmlns:p14="http://schemas.microsoft.com/office/powerpoint/2010/main" val="392596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Choose your DB – act as a statue that depicts the best how are you feeling about imact management and measurement </a:t>
            </a:r>
          </a:p>
        </p:txBody>
      </p:sp>
      <p:sp>
        <p:nvSpPr>
          <p:cNvPr id="4" name="Slide Number Placeholder 3"/>
          <p:cNvSpPr>
            <a:spLocks noGrp="1"/>
          </p:cNvSpPr>
          <p:nvPr>
            <p:ph type="sldNum" sz="quarter" idx="5"/>
          </p:nvPr>
        </p:nvSpPr>
        <p:spPr/>
        <p:txBody>
          <a:bodyPr/>
          <a:lstStyle/>
          <a:p>
            <a:fld id="{E482E856-8DC7-4A89-8475-76F4AD1AD9D5}" type="slidenum">
              <a:rPr lang="en-US" smtClean="0"/>
              <a:t>2</a:t>
            </a:fld>
            <a:endParaRPr lang="en-US"/>
          </a:p>
        </p:txBody>
      </p:sp>
    </p:spTree>
    <p:extLst>
      <p:ext uri="{BB962C8B-B14F-4D97-AF65-F5344CB8AC3E}">
        <p14:creationId xmlns:p14="http://schemas.microsoft.com/office/powerpoint/2010/main" val="1412823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a:t>Ivana</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E27D34-2CD5-47B6-8D85-C7C67A197D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277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Take a flipchart in front of you and wtite down who are your beneficiaries – who will be affected in a positive way by the activities of your SE</a:t>
            </a:r>
          </a:p>
          <a:p>
            <a:r>
              <a:rPr lang="sr-Latn-RS" dirty="0"/>
              <a:t>Always have in mind who are your beneficiaries because they are your main source of information, they are the ones who will tell you how meaningful your imapact in for them</a:t>
            </a:r>
            <a:endParaRPr lang="en-US" dirty="0"/>
          </a:p>
        </p:txBody>
      </p:sp>
      <p:sp>
        <p:nvSpPr>
          <p:cNvPr id="4" name="Slide Number Placeholder 3"/>
          <p:cNvSpPr>
            <a:spLocks noGrp="1"/>
          </p:cNvSpPr>
          <p:nvPr>
            <p:ph type="sldNum" sz="quarter" idx="5"/>
          </p:nvPr>
        </p:nvSpPr>
        <p:spPr/>
        <p:txBody>
          <a:bodyPr/>
          <a:lstStyle/>
          <a:p>
            <a:fld id="{E482E856-8DC7-4A89-8475-76F4AD1AD9D5}" type="slidenum">
              <a:rPr lang="en-US" smtClean="0"/>
              <a:t>3</a:t>
            </a:fld>
            <a:endParaRPr lang="en-US"/>
          </a:p>
        </p:txBody>
      </p:sp>
    </p:spTree>
    <p:extLst>
      <p:ext uri="{BB962C8B-B14F-4D97-AF65-F5344CB8AC3E}">
        <p14:creationId xmlns:p14="http://schemas.microsoft.com/office/powerpoint/2010/main" val="4183943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Other organizatuons – other CSO working around the same or complimentary topic, around the same target group </a:t>
            </a:r>
          </a:p>
          <a:p>
            <a:r>
              <a:rPr lang="sr-Latn-RS" dirty="0"/>
              <a:t>Other business – other business with same or similar social mission, business that can be your suppliers or you can offer them your services</a:t>
            </a:r>
          </a:p>
          <a:p>
            <a:r>
              <a:rPr lang="sr-Latn-RS" dirty="0"/>
              <a:t>Public institution – local self governance, anyone from the public sector that is providing health, educational or social service, policy making and laws </a:t>
            </a:r>
            <a:endParaRPr lang="en-US" dirty="0"/>
          </a:p>
        </p:txBody>
      </p:sp>
      <p:sp>
        <p:nvSpPr>
          <p:cNvPr id="4" name="Slide Number Placeholder 3"/>
          <p:cNvSpPr>
            <a:spLocks noGrp="1"/>
          </p:cNvSpPr>
          <p:nvPr>
            <p:ph type="sldNum" sz="quarter" idx="5"/>
          </p:nvPr>
        </p:nvSpPr>
        <p:spPr/>
        <p:txBody>
          <a:bodyPr/>
          <a:lstStyle/>
          <a:p>
            <a:fld id="{E482E856-8DC7-4A89-8475-76F4AD1AD9D5}" type="slidenum">
              <a:rPr lang="en-US" smtClean="0"/>
              <a:t>4</a:t>
            </a:fld>
            <a:endParaRPr lang="en-US"/>
          </a:p>
        </p:txBody>
      </p:sp>
    </p:spTree>
    <p:extLst>
      <p:ext uri="{BB962C8B-B14F-4D97-AF65-F5344CB8AC3E}">
        <p14:creationId xmlns:p14="http://schemas.microsoft.com/office/powerpoint/2010/main" val="656684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sr-Latn-RS" dirty="0"/>
              <a:t>Use the data to design or redisgn your activities/product/services to maximize your impact and to make sure that your impact is meaningful for your beneficiaries</a:t>
            </a:r>
          </a:p>
          <a:p>
            <a:pPr marL="0" indent="0">
              <a:buNone/>
            </a:pPr>
            <a:r>
              <a:rPr lang="sr-Latn-RS" dirty="0"/>
              <a:t>2. Postion your self as responsinble and trustworthy business – in the same way you are producing your financial report you shold crate your impact report </a:t>
            </a:r>
          </a:p>
          <a:p>
            <a:pPr marL="0" indent="0">
              <a:buNone/>
            </a:pPr>
            <a:r>
              <a:rPr lang="sr-Latn-RS" dirty="0"/>
              <a:t>3. More investors are looking for measurable impact prior to making a decision whether to invest in some business or not</a:t>
            </a:r>
          </a:p>
          <a:p>
            <a:pPr marL="0" indent="0">
              <a:buNone/>
            </a:pPr>
            <a:r>
              <a:rPr lang="sr-Latn-RS" dirty="0"/>
              <a:t>4. Showcase to the state and the goverment the importance of SE to national economy – in this way it is much easier to persuade them into caming up with financial intruments that are tailor made to the needs if SE or come up with a modern and favorable law for SE</a:t>
            </a:r>
            <a:endParaRPr lang="en-US" dirty="0"/>
          </a:p>
        </p:txBody>
      </p:sp>
      <p:sp>
        <p:nvSpPr>
          <p:cNvPr id="4" name="Slide Number Placeholder 3"/>
          <p:cNvSpPr>
            <a:spLocks noGrp="1"/>
          </p:cNvSpPr>
          <p:nvPr>
            <p:ph type="sldNum" sz="quarter" idx="5"/>
          </p:nvPr>
        </p:nvSpPr>
        <p:spPr/>
        <p:txBody>
          <a:bodyPr/>
          <a:lstStyle/>
          <a:p>
            <a:fld id="{E482E856-8DC7-4A89-8475-76F4AD1AD9D5}" type="slidenum">
              <a:rPr lang="en-US" smtClean="0"/>
              <a:t>8</a:t>
            </a:fld>
            <a:endParaRPr lang="en-US"/>
          </a:p>
        </p:txBody>
      </p:sp>
    </p:spTree>
    <p:extLst>
      <p:ext uri="{BB962C8B-B14F-4D97-AF65-F5344CB8AC3E}">
        <p14:creationId xmlns:p14="http://schemas.microsoft.com/office/powerpoint/2010/main" val="276395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i="0" dirty="0">
                <a:effectLst/>
                <a:latin typeface="Noto Serif" panose="02020600060500020200" pitchFamily="18" charset="0"/>
              </a:rPr>
              <a:t>If I had an hour to solve a problem I’d spend 55 minutes thinking about the problem and 5 minutes thinking about solution</a:t>
            </a:r>
            <a:r>
              <a:rPr lang="en-US" b="0" i="0" dirty="0">
                <a:effectLst/>
                <a:latin typeface="Noto Serif" panose="020B0604020202020204" pitchFamily="18" charset="0"/>
              </a:rPr>
              <a:t>.</a:t>
            </a:r>
            <a:r>
              <a:rPr lang="sr-Latn-RS" b="0" i="0" dirty="0">
                <a:effectLst/>
                <a:latin typeface="Noto Serif" panose="020B0604020202020204" pitchFamily="18" charset="0"/>
              </a:rPr>
              <a:t> Albert Ainstain – what are the causes of the poblme, how big is the problem, who are people who are affected by the proble, is there any other solution what is tackling that isuess and so on- Ideation phase</a:t>
            </a:r>
          </a:p>
          <a:p>
            <a:pPr marL="0" indent="0">
              <a:buNone/>
            </a:pPr>
            <a:endParaRPr lang="sr-Latn-RS" b="0" i="0" dirty="0">
              <a:effectLst/>
              <a:latin typeface="Noto Serif" panose="020B0604020202020204" pitchFamily="18" charset="0"/>
            </a:endParaRPr>
          </a:p>
          <a:p>
            <a:pPr marL="0" indent="0">
              <a:buNone/>
            </a:pPr>
            <a:r>
              <a:rPr lang="sr-Latn-RS" b="0" i="0" dirty="0">
                <a:effectLst/>
                <a:latin typeface="Noto Serif" panose="020B0604020202020204" pitchFamily="18" charset="0"/>
              </a:rPr>
              <a:t>2. Theory of change – we will work on this one today</a:t>
            </a:r>
          </a:p>
          <a:p>
            <a:pPr marL="0" indent="0">
              <a:buNone/>
            </a:pPr>
            <a:r>
              <a:rPr lang="sr-Latn-RS" b="0" i="0" dirty="0">
                <a:effectLst/>
                <a:latin typeface="Noto Serif" panose="020B0604020202020204" pitchFamily="18" charset="0"/>
              </a:rPr>
              <a:t>3 Then based on the goals you set in your TOC you design the activities of your SE in order to achieve those goals</a:t>
            </a:r>
          </a:p>
          <a:p>
            <a:pPr marL="0" indent="0">
              <a:buNone/>
            </a:pPr>
            <a:r>
              <a:rPr lang="sr-Latn-RS" b="0" i="0" dirty="0">
                <a:effectLst/>
                <a:latin typeface="Noto Serif" panose="020B0604020202020204" pitchFamily="18" charset="0"/>
              </a:rPr>
              <a:t>4. Develop plan for collecting data – qualitative and quantitaive</a:t>
            </a:r>
          </a:p>
          <a:p>
            <a:pPr marL="0" marR="0" lvl="0" indent="0" algn="l" defTabSz="914400" rtl="0" eaLnBrk="1" fontAlgn="auto" latinLnBrk="0" hangingPunct="1">
              <a:lnSpc>
                <a:spcPct val="100000"/>
              </a:lnSpc>
              <a:spcBef>
                <a:spcPts val="0"/>
              </a:spcBef>
              <a:spcAft>
                <a:spcPts val="0"/>
              </a:spcAft>
              <a:buClrTx/>
              <a:buSzTx/>
              <a:buFontTx/>
              <a:buNone/>
              <a:tabLst/>
              <a:defRPr/>
            </a:pPr>
            <a:r>
              <a:rPr lang="sr-Latn-RS" b="0" i="0" dirty="0">
                <a:effectLst/>
                <a:latin typeface="Noto Serif" panose="020B0604020202020204" pitchFamily="18" charset="0"/>
              </a:rPr>
              <a:t>5. </a:t>
            </a:r>
            <a:r>
              <a:rPr lang="en-US" sz="1200" spc="-20" dirty="0">
                <a:latin typeface="Carlito"/>
                <a:cs typeface="Carlito"/>
              </a:rPr>
              <a:t>Analyze </a:t>
            </a:r>
            <a:r>
              <a:rPr lang="en-US" sz="1200" spc="-15" dirty="0">
                <a:latin typeface="Carlito"/>
                <a:cs typeface="Carlito"/>
              </a:rPr>
              <a:t>your </a:t>
            </a:r>
            <a:r>
              <a:rPr lang="en-US" sz="1200" spc="-20" dirty="0">
                <a:latin typeface="Carlito"/>
                <a:cs typeface="Carlito"/>
              </a:rPr>
              <a:t>data </a:t>
            </a:r>
            <a:r>
              <a:rPr lang="en-US" sz="1200" spc="-5" dirty="0">
                <a:latin typeface="Carlito"/>
                <a:cs typeface="Carlito"/>
              </a:rPr>
              <a:t>and </a:t>
            </a:r>
            <a:r>
              <a:rPr lang="en-US" sz="1200" spc="-10" dirty="0">
                <a:latin typeface="Carlito"/>
                <a:cs typeface="Carlito"/>
              </a:rPr>
              <a:t>use </a:t>
            </a:r>
            <a:r>
              <a:rPr lang="en-US" sz="1200" spc="-5" dirty="0">
                <a:latin typeface="Carlito"/>
                <a:cs typeface="Carlito"/>
              </a:rPr>
              <a:t>them </a:t>
            </a:r>
            <a:r>
              <a:rPr lang="en-US" sz="1200" spc="-20" dirty="0">
                <a:latin typeface="Carlito"/>
                <a:cs typeface="Carlito"/>
              </a:rPr>
              <a:t>to improve  </a:t>
            </a:r>
            <a:r>
              <a:rPr lang="en-US" sz="1200" spc="-15" dirty="0">
                <a:latin typeface="Carlito"/>
                <a:cs typeface="Carlito"/>
              </a:rPr>
              <a:t>your </a:t>
            </a:r>
            <a:r>
              <a:rPr lang="en-US" sz="1200" spc="-25" dirty="0">
                <a:latin typeface="Carlito"/>
                <a:cs typeface="Carlito"/>
              </a:rPr>
              <a:t>strategy </a:t>
            </a:r>
            <a:r>
              <a:rPr lang="en-US" sz="1200" spc="-5" dirty="0">
                <a:latin typeface="Carlito"/>
                <a:cs typeface="Carlito"/>
              </a:rPr>
              <a:t>and</a:t>
            </a:r>
            <a:r>
              <a:rPr lang="en-US" sz="1200" spc="50" dirty="0">
                <a:latin typeface="Carlito"/>
                <a:cs typeface="Carlito"/>
              </a:rPr>
              <a:t> </a:t>
            </a:r>
            <a:r>
              <a:rPr lang="en-US" sz="1200" spc="-5" dirty="0">
                <a:latin typeface="Carlito"/>
                <a:cs typeface="Carlito"/>
              </a:rPr>
              <a:t>activities</a:t>
            </a:r>
            <a:r>
              <a:rPr lang="sr-Latn-RS" sz="1200" spc="-5" dirty="0">
                <a:latin typeface="Carlito"/>
                <a:cs typeface="Carlito"/>
              </a:rPr>
              <a:t> – nothing is set in stone meaning data is there to help you to improve your strategy and activities based on the feedback you received. Use the feedback and info to really tailor your activiities in order to produce the meaningul impact for your beneficiaries.</a:t>
            </a:r>
            <a:endParaRPr lang="en-US" sz="1200" dirty="0">
              <a:latin typeface="Carlito"/>
              <a:cs typeface="Carlito"/>
            </a:endParaRPr>
          </a:p>
          <a:p>
            <a:pPr marL="0" indent="0">
              <a:buNone/>
            </a:pPr>
            <a:endParaRPr lang="en-US" dirty="0"/>
          </a:p>
        </p:txBody>
      </p:sp>
      <p:sp>
        <p:nvSpPr>
          <p:cNvPr id="4" name="Slide Number Placeholder 3"/>
          <p:cNvSpPr>
            <a:spLocks noGrp="1"/>
          </p:cNvSpPr>
          <p:nvPr>
            <p:ph type="sldNum" sz="quarter" idx="5"/>
          </p:nvPr>
        </p:nvSpPr>
        <p:spPr/>
        <p:txBody>
          <a:bodyPr/>
          <a:lstStyle/>
          <a:p>
            <a:fld id="{E482E856-8DC7-4A89-8475-76F4AD1AD9D5}" type="slidenum">
              <a:rPr lang="en-US" smtClean="0"/>
              <a:t>9</a:t>
            </a:fld>
            <a:endParaRPr lang="en-US"/>
          </a:p>
        </p:txBody>
      </p:sp>
    </p:spTree>
    <p:extLst>
      <p:ext uri="{BB962C8B-B14F-4D97-AF65-F5344CB8AC3E}">
        <p14:creationId xmlns:p14="http://schemas.microsoft.com/office/powerpoint/2010/main" val="116274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7. We have to be sincere here – not everything that changes will be thanks to our effort and our SE activities, for example lets take Prezla as and example – right now in Monetengro big supermarket chains have to pay taxes if they want to donate foodleftovers, But if goverment decides to cut and cancle those taxes, probably the donation rate will increase but that will be thank to all these stake holders, not only your SE</a:t>
            </a:r>
          </a:p>
          <a:p>
            <a:r>
              <a:rPr lang="sr-Latn-RS" dirty="0"/>
              <a:t>8.Some results of the activities can bee seen right away – for example 30 RISErs partcipated in Bootcamp and improved their knowledge on certain topics. But for some other results in take a much longer period of time – for example SE that are working with kids like Kamp and Earth soldiars will have to track those kids and their parents for much longer period of time in order to see did they grow up in eco cinscious youn people – 10 years period</a:t>
            </a:r>
          </a:p>
          <a:p>
            <a:r>
              <a:rPr lang="sr-Latn-RS" dirty="0"/>
              <a:t>10 Once again – talking with your beneficiaries and being emphatetic towards them, trying to uderstand them and their point of view will help them to understnd what is really importnat to them – then you will measure </a:t>
            </a:r>
            <a:endParaRPr lang="en-US" dirty="0"/>
          </a:p>
        </p:txBody>
      </p:sp>
      <p:sp>
        <p:nvSpPr>
          <p:cNvPr id="4" name="Slide Number Placeholder 3"/>
          <p:cNvSpPr>
            <a:spLocks noGrp="1"/>
          </p:cNvSpPr>
          <p:nvPr>
            <p:ph type="sldNum" sz="quarter" idx="5"/>
          </p:nvPr>
        </p:nvSpPr>
        <p:spPr/>
        <p:txBody>
          <a:bodyPr/>
          <a:lstStyle/>
          <a:p>
            <a:fld id="{E482E856-8DC7-4A89-8475-76F4AD1AD9D5}" type="slidenum">
              <a:rPr lang="en-US" smtClean="0"/>
              <a:t>10</a:t>
            </a:fld>
            <a:endParaRPr lang="en-US"/>
          </a:p>
        </p:txBody>
      </p:sp>
    </p:spTree>
    <p:extLst>
      <p:ext uri="{BB962C8B-B14F-4D97-AF65-F5344CB8AC3E}">
        <p14:creationId xmlns:p14="http://schemas.microsoft.com/office/powerpoint/2010/main" val="3040240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IMP – framework for impact measurement that is accepted by most influetional europe organisations that are in tge field of social economy and impact. Using this internationally recognized framework will help you to communicate and promote your impact on the interntional level and potential international donors. </a:t>
            </a:r>
            <a:endParaRPr lang="en-US" dirty="0"/>
          </a:p>
        </p:txBody>
      </p:sp>
      <p:sp>
        <p:nvSpPr>
          <p:cNvPr id="4" name="Slide Number Placeholder 3"/>
          <p:cNvSpPr>
            <a:spLocks noGrp="1"/>
          </p:cNvSpPr>
          <p:nvPr>
            <p:ph type="sldNum" sz="quarter" idx="5"/>
          </p:nvPr>
        </p:nvSpPr>
        <p:spPr/>
        <p:txBody>
          <a:bodyPr/>
          <a:lstStyle/>
          <a:p>
            <a:fld id="{E482E856-8DC7-4A89-8475-76F4AD1AD9D5}" type="slidenum">
              <a:rPr lang="en-US" smtClean="0"/>
              <a:t>11</a:t>
            </a:fld>
            <a:endParaRPr lang="en-US"/>
          </a:p>
        </p:txBody>
      </p:sp>
    </p:spTree>
    <p:extLst>
      <p:ext uri="{BB962C8B-B14F-4D97-AF65-F5344CB8AC3E}">
        <p14:creationId xmlns:p14="http://schemas.microsoft.com/office/powerpoint/2010/main" val="15446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Always go backwards, from social impact which is like long term goal 3 – 5 years, otcomes – changes in peoples bahaviour that are happening in the period from 1 to 3 years and then activities – activities are something that you produce in the short period of time – for example production, sales, trainings for future employes, cooperation with other stakeholders etc</a:t>
            </a:r>
            <a:endParaRPr lang="en-US" dirty="0"/>
          </a:p>
        </p:txBody>
      </p:sp>
      <p:sp>
        <p:nvSpPr>
          <p:cNvPr id="4" name="Slide Number Placeholder 3"/>
          <p:cNvSpPr>
            <a:spLocks noGrp="1"/>
          </p:cNvSpPr>
          <p:nvPr>
            <p:ph type="sldNum" sz="quarter" idx="5"/>
          </p:nvPr>
        </p:nvSpPr>
        <p:spPr/>
        <p:txBody>
          <a:bodyPr/>
          <a:lstStyle/>
          <a:p>
            <a:fld id="{E482E856-8DC7-4A89-8475-76F4AD1AD9D5}" type="slidenum">
              <a:rPr lang="en-US" smtClean="0"/>
              <a:t>14</a:t>
            </a:fld>
            <a:endParaRPr lang="en-US"/>
          </a:p>
        </p:txBody>
      </p:sp>
    </p:spTree>
    <p:extLst>
      <p:ext uri="{BB962C8B-B14F-4D97-AF65-F5344CB8AC3E}">
        <p14:creationId xmlns:p14="http://schemas.microsoft.com/office/powerpoint/2010/main" val="1150836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a:t>Global consesus of what are the key goals for the whole mankind – the easistes way to showcase your imoact and to get the undersanding and recognition of iinternational stakeholders is to say we are contrubuting to for exmple SDG no 10 – again like theory of change , those frameworks and methodologies are good becaaue they set a standard that anyone from the impact field can understand</a:t>
            </a:r>
            <a:endParaRPr lang="en-US" dirty="0"/>
          </a:p>
        </p:txBody>
      </p:sp>
      <p:sp>
        <p:nvSpPr>
          <p:cNvPr id="4" name="Slide Number Placeholder 3"/>
          <p:cNvSpPr>
            <a:spLocks noGrp="1"/>
          </p:cNvSpPr>
          <p:nvPr>
            <p:ph type="sldNum" sz="quarter" idx="5"/>
          </p:nvPr>
        </p:nvSpPr>
        <p:spPr/>
        <p:txBody>
          <a:bodyPr/>
          <a:lstStyle/>
          <a:p>
            <a:fld id="{E482E856-8DC7-4A89-8475-76F4AD1AD9D5}" type="slidenum">
              <a:rPr lang="en-US" smtClean="0"/>
              <a:t>15</a:t>
            </a:fld>
            <a:endParaRPr lang="en-US"/>
          </a:p>
        </p:txBody>
      </p:sp>
    </p:spTree>
    <p:extLst>
      <p:ext uri="{BB962C8B-B14F-4D97-AF65-F5344CB8AC3E}">
        <p14:creationId xmlns:p14="http://schemas.microsoft.com/office/powerpoint/2010/main" val="1059795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611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8692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3869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453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6833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8809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1198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C8D2D-0416-42B3-B4A4-A5C75AA494B2}"/>
              </a:ext>
            </a:extLst>
          </p:cNvPr>
          <p:cNvSpPr>
            <a:spLocks noGrp="1"/>
          </p:cNvSpPr>
          <p:nvPr>
            <p:ph type="title"/>
          </p:nvPr>
        </p:nvSpPr>
        <p:spPr>
          <a:xfrm>
            <a:off x="838200" y="131763"/>
            <a:ext cx="10515600" cy="549275"/>
          </a:xfrm>
        </p:spPr>
        <p:txBody>
          <a:bodyPr>
            <a:normAutofit/>
          </a:bodyPr>
          <a:lstStyle>
            <a:lvl1pPr>
              <a:defRPr sz="3200">
                <a:solidFill>
                  <a:schemeClr val="accent2"/>
                </a:solidFill>
                <a:effectLst/>
              </a:defRPr>
            </a:lvl1pPr>
          </a:lstStyle>
          <a:p>
            <a:r>
              <a:rPr lang="en-US"/>
              <a:t>Click to edit Master title style</a:t>
            </a:r>
          </a:p>
        </p:txBody>
      </p:sp>
      <p:sp>
        <p:nvSpPr>
          <p:cNvPr id="3" name="Content Placeholder 2">
            <a:extLst>
              <a:ext uri="{FF2B5EF4-FFF2-40B4-BE49-F238E27FC236}">
                <a16:creationId xmlns:a16="http://schemas.microsoft.com/office/drawing/2014/main" id="{E6C001B4-C601-49C1-A855-148067853E35}"/>
              </a:ext>
            </a:extLst>
          </p:cNvPr>
          <p:cNvSpPr>
            <a:spLocks noGrp="1"/>
          </p:cNvSpPr>
          <p:nvPr>
            <p:ph idx="1"/>
          </p:nvPr>
        </p:nvSpPr>
        <p:spPr>
          <a:xfrm>
            <a:off x="838200" y="1236519"/>
            <a:ext cx="10515600" cy="4940445"/>
          </a:xfrm>
        </p:spPr>
        <p:txBody>
          <a:bodyPr/>
          <a:lstStyle>
            <a:lvl1pPr>
              <a:defRPr sz="2400">
                <a:solidFill>
                  <a:schemeClr val="tx1"/>
                </a:solidFill>
                <a:latin typeface="Montserrat Medium" panose="00000600000000000000" pitchFamily="2" charset="0"/>
              </a:defRPr>
            </a:lvl1pPr>
            <a:lvl2pPr>
              <a:defRPr sz="2000">
                <a:solidFill>
                  <a:schemeClr val="tx1"/>
                </a:solidFill>
                <a:latin typeface="Montserrat Medium" panose="00000600000000000000" pitchFamily="2" charset="0"/>
              </a:defRPr>
            </a:lvl2pPr>
            <a:lvl3pPr>
              <a:defRPr sz="1800">
                <a:solidFill>
                  <a:schemeClr val="tx1"/>
                </a:solidFill>
                <a:latin typeface="Montserrat Medium" panose="00000600000000000000" pitchFamily="2" charset="0"/>
              </a:defRPr>
            </a:lvl3pPr>
            <a:lvl4pPr>
              <a:defRPr sz="1600">
                <a:solidFill>
                  <a:schemeClr val="tx1"/>
                </a:solidFill>
                <a:latin typeface="Montserrat Medium" panose="00000600000000000000" pitchFamily="2" charset="0"/>
              </a:defRPr>
            </a:lvl4pPr>
            <a:lvl5pPr>
              <a:defRPr sz="1600">
                <a:solidFill>
                  <a:schemeClr val="tx1"/>
                </a:solidFill>
                <a:latin typeface="Montserrat Medium" panose="000006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BBFE8D5-1073-4683-9EEF-49BCB373123C}"/>
              </a:ext>
            </a:extLst>
          </p:cNvPr>
          <p:cNvSpPr>
            <a:spLocks noGrp="1"/>
          </p:cNvSpPr>
          <p:nvPr>
            <p:ph type="ftr" sz="quarter" idx="11"/>
          </p:nvPr>
        </p:nvSpPr>
        <p:spPr/>
        <p:txBody>
          <a:bodyPr/>
          <a:lstStyle/>
          <a:p>
            <a:r>
              <a:rPr lang="sr-Latn-RS">
                <a:solidFill>
                  <a:srgbClr val="1B1C20"/>
                </a:solidFill>
              </a:rPr>
              <a:t>www.risewb.org</a:t>
            </a:r>
            <a:endParaRPr lang="en-US">
              <a:solidFill>
                <a:srgbClr val="1B1C20"/>
              </a:solidFill>
            </a:endParaRPr>
          </a:p>
        </p:txBody>
      </p:sp>
      <p:sp>
        <p:nvSpPr>
          <p:cNvPr id="6" name="Slide Number Placeholder 5">
            <a:extLst>
              <a:ext uri="{FF2B5EF4-FFF2-40B4-BE49-F238E27FC236}">
                <a16:creationId xmlns:a16="http://schemas.microsoft.com/office/drawing/2014/main" id="{0BEB4EA9-E780-4BD1-A3C6-4CCF8340096D}"/>
              </a:ext>
            </a:extLst>
          </p:cNvPr>
          <p:cNvSpPr>
            <a:spLocks noGrp="1"/>
          </p:cNvSpPr>
          <p:nvPr>
            <p:ph type="sldNum" sz="quarter" idx="12"/>
          </p:nvPr>
        </p:nvSpPr>
        <p:spPr/>
        <p:txBody>
          <a:bodyPr/>
          <a:lstStyle/>
          <a:p>
            <a:fld id="{1B9A4089-4D18-47E7-884A-A00CEB68AB53}" type="slidenum">
              <a:rPr lang="en-US" smtClean="0">
                <a:solidFill>
                  <a:srgbClr val="1B1C20">
                    <a:tint val="75000"/>
                  </a:srgbClr>
                </a:solidFill>
              </a:rPr>
              <a:pPr/>
              <a:t>‹#›</a:t>
            </a:fld>
            <a:endParaRPr lang="en-US">
              <a:solidFill>
                <a:srgbClr val="1B1C20">
                  <a:tint val="75000"/>
                </a:srgbClr>
              </a:solidFill>
            </a:endParaRPr>
          </a:p>
        </p:txBody>
      </p:sp>
      <p:sp>
        <p:nvSpPr>
          <p:cNvPr id="8" name="Text Placeholder 7">
            <a:extLst>
              <a:ext uri="{FF2B5EF4-FFF2-40B4-BE49-F238E27FC236}">
                <a16:creationId xmlns:a16="http://schemas.microsoft.com/office/drawing/2014/main" id="{E8AED295-67FB-4D54-8647-0A333B2BADC4}"/>
              </a:ext>
            </a:extLst>
          </p:cNvPr>
          <p:cNvSpPr>
            <a:spLocks noGrp="1"/>
          </p:cNvSpPr>
          <p:nvPr>
            <p:ph type="body" sz="quarter" idx="13"/>
          </p:nvPr>
        </p:nvSpPr>
        <p:spPr>
          <a:xfrm>
            <a:off x="838200" y="681039"/>
            <a:ext cx="10515600" cy="327025"/>
          </a:xfrm>
        </p:spPr>
        <p:txBody>
          <a:bodyPr>
            <a:noAutofit/>
          </a:bodyPr>
          <a:lstStyle>
            <a:lvl1pPr marL="0" indent="0">
              <a:buNone/>
              <a:defRPr sz="2000">
                <a:solidFill>
                  <a:schemeClr val="accent1"/>
                </a:solidFill>
                <a:effectLst/>
                <a:latin typeface="Montserrat Medium" panose="00000600000000000000" pitchFamily="2" charset="0"/>
              </a:defRPr>
            </a:lvl1pPr>
          </a:lstStyle>
          <a:p>
            <a:pPr lvl="0"/>
            <a:r>
              <a:rPr lang="en-US"/>
              <a:t>Click to edit Master text styles</a:t>
            </a:r>
          </a:p>
        </p:txBody>
      </p:sp>
      <p:pic>
        <p:nvPicPr>
          <p:cNvPr id="10" name="Picture 9">
            <a:extLst>
              <a:ext uri="{FF2B5EF4-FFF2-40B4-BE49-F238E27FC236}">
                <a16:creationId xmlns:a16="http://schemas.microsoft.com/office/drawing/2014/main" id="{9903ED1E-CD46-445F-A7F5-90A5020A37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 y="132195"/>
            <a:ext cx="789783" cy="875868"/>
          </a:xfrm>
          <a:prstGeom prst="rect">
            <a:avLst/>
          </a:prstGeom>
        </p:spPr>
      </p:pic>
    </p:spTree>
    <p:extLst>
      <p:ext uri="{BB962C8B-B14F-4D97-AF65-F5344CB8AC3E}">
        <p14:creationId xmlns:p14="http://schemas.microsoft.com/office/powerpoint/2010/main" val="3346274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C8D2D-0416-42B3-B4A4-A5C75AA494B2}"/>
              </a:ext>
            </a:extLst>
          </p:cNvPr>
          <p:cNvSpPr>
            <a:spLocks noGrp="1"/>
          </p:cNvSpPr>
          <p:nvPr>
            <p:ph type="title"/>
          </p:nvPr>
        </p:nvSpPr>
        <p:spPr>
          <a:xfrm>
            <a:off x="838200" y="131763"/>
            <a:ext cx="10515600" cy="549275"/>
          </a:xfrm>
        </p:spPr>
        <p:txBody>
          <a:bodyPr>
            <a:normAutofit/>
          </a:bodyPr>
          <a:lstStyle>
            <a:lvl1pPr>
              <a:defRPr sz="3200">
                <a:solidFill>
                  <a:schemeClr val="accent2"/>
                </a:solidFill>
                <a:effectLst/>
              </a:defRPr>
            </a:lvl1pPr>
          </a:lstStyle>
          <a:p>
            <a:r>
              <a:rPr lang="en-US"/>
              <a:t>Click to edit Master title style</a:t>
            </a:r>
          </a:p>
        </p:txBody>
      </p:sp>
      <p:sp>
        <p:nvSpPr>
          <p:cNvPr id="3" name="Content Placeholder 2">
            <a:extLst>
              <a:ext uri="{FF2B5EF4-FFF2-40B4-BE49-F238E27FC236}">
                <a16:creationId xmlns:a16="http://schemas.microsoft.com/office/drawing/2014/main" id="{E6C001B4-C601-49C1-A855-148067853E35}"/>
              </a:ext>
            </a:extLst>
          </p:cNvPr>
          <p:cNvSpPr>
            <a:spLocks noGrp="1"/>
          </p:cNvSpPr>
          <p:nvPr>
            <p:ph idx="1"/>
          </p:nvPr>
        </p:nvSpPr>
        <p:spPr>
          <a:xfrm>
            <a:off x="838200" y="1236519"/>
            <a:ext cx="10515600" cy="4940445"/>
          </a:xfrm>
        </p:spPr>
        <p:txBody>
          <a:bodyPr/>
          <a:lstStyle>
            <a:lvl1pPr>
              <a:defRPr sz="2400">
                <a:solidFill>
                  <a:schemeClr val="tx1"/>
                </a:solidFill>
                <a:latin typeface="Montserrat Medium" panose="00000600000000000000" pitchFamily="2" charset="0"/>
              </a:defRPr>
            </a:lvl1pPr>
            <a:lvl2pPr>
              <a:defRPr sz="2000">
                <a:solidFill>
                  <a:schemeClr val="tx1"/>
                </a:solidFill>
                <a:latin typeface="Montserrat Medium" panose="00000600000000000000" pitchFamily="2" charset="0"/>
              </a:defRPr>
            </a:lvl2pPr>
            <a:lvl3pPr>
              <a:defRPr sz="1800">
                <a:solidFill>
                  <a:schemeClr val="tx1"/>
                </a:solidFill>
                <a:latin typeface="Montserrat Medium" panose="00000600000000000000" pitchFamily="2" charset="0"/>
              </a:defRPr>
            </a:lvl3pPr>
            <a:lvl4pPr>
              <a:defRPr sz="1600">
                <a:solidFill>
                  <a:schemeClr val="tx1"/>
                </a:solidFill>
                <a:latin typeface="Montserrat Medium" panose="00000600000000000000" pitchFamily="2" charset="0"/>
              </a:defRPr>
            </a:lvl4pPr>
            <a:lvl5pPr>
              <a:defRPr sz="1600">
                <a:solidFill>
                  <a:schemeClr val="tx1"/>
                </a:solidFill>
                <a:latin typeface="Montserrat Medium" panose="000006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BBFE8D5-1073-4683-9EEF-49BCB373123C}"/>
              </a:ext>
            </a:extLst>
          </p:cNvPr>
          <p:cNvSpPr>
            <a:spLocks noGrp="1"/>
          </p:cNvSpPr>
          <p:nvPr>
            <p:ph type="ftr" sz="quarter" idx="11"/>
          </p:nvPr>
        </p:nvSpPr>
        <p:spPr/>
        <p:txBody>
          <a:bodyPr/>
          <a:lstStyle/>
          <a:p>
            <a:r>
              <a:rPr lang="sr-Latn-RS">
                <a:solidFill>
                  <a:srgbClr val="1B1C20"/>
                </a:solidFill>
              </a:rPr>
              <a:t>www.risewb.org</a:t>
            </a:r>
            <a:endParaRPr lang="en-US">
              <a:solidFill>
                <a:srgbClr val="1B1C20"/>
              </a:solidFill>
            </a:endParaRPr>
          </a:p>
        </p:txBody>
      </p:sp>
      <p:sp>
        <p:nvSpPr>
          <p:cNvPr id="6" name="Slide Number Placeholder 5">
            <a:extLst>
              <a:ext uri="{FF2B5EF4-FFF2-40B4-BE49-F238E27FC236}">
                <a16:creationId xmlns:a16="http://schemas.microsoft.com/office/drawing/2014/main" id="{0BEB4EA9-E780-4BD1-A3C6-4CCF8340096D}"/>
              </a:ext>
            </a:extLst>
          </p:cNvPr>
          <p:cNvSpPr>
            <a:spLocks noGrp="1"/>
          </p:cNvSpPr>
          <p:nvPr>
            <p:ph type="sldNum" sz="quarter" idx="12"/>
          </p:nvPr>
        </p:nvSpPr>
        <p:spPr/>
        <p:txBody>
          <a:bodyPr/>
          <a:lstStyle/>
          <a:p>
            <a:fld id="{1B9A4089-4D18-47E7-884A-A00CEB68AB53}" type="slidenum">
              <a:rPr lang="en-US" smtClean="0">
                <a:solidFill>
                  <a:srgbClr val="1B1C20">
                    <a:tint val="75000"/>
                  </a:srgbClr>
                </a:solidFill>
              </a:rPr>
              <a:pPr/>
              <a:t>‹#›</a:t>
            </a:fld>
            <a:endParaRPr lang="en-US">
              <a:solidFill>
                <a:srgbClr val="1B1C20">
                  <a:tint val="75000"/>
                </a:srgbClr>
              </a:solidFill>
            </a:endParaRPr>
          </a:p>
        </p:txBody>
      </p:sp>
      <p:sp>
        <p:nvSpPr>
          <p:cNvPr id="8" name="Text Placeholder 7">
            <a:extLst>
              <a:ext uri="{FF2B5EF4-FFF2-40B4-BE49-F238E27FC236}">
                <a16:creationId xmlns:a16="http://schemas.microsoft.com/office/drawing/2014/main" id="{E8AED295-67FB-4D54-8647-0A333B2BADC4}"/>
              </a:ext>
            </a:extLst>
          </p:cNvPr>
          <p:cNvSpPr>
            <a:spLocks noGrp="1"/>
          </p:cNvSpPr>
          <p:nvPr>
            <p:ph type="body" sz="quarter" idx="13"/>
          </p:nvPr>
        </p:nvSpPr>
        <p:spPr>
          <a:xfrm>
            <a:off x="838200" y="681039"/>
            <a:ext cx="10515600" cy="327025"/>
          </a:xfrm>
        </p:spPr>
        <p:txBody>
          <a:bodyPr>
            <a:noAutofit/>
          </a:bodyPr>
          <a:lstStyle>
            <a:lvl1pPr marL="0" indent="0">
              <a:buNone/>
              <a:defRPr sz="2000">
                <a:solidFill>
                  <a:schemeClr val="accent1"/>
                </a:solidFill>
                <a:effectLst/>
                <a:latin typeface="Montserrat Medium" panose="00000600000000000000" pitchFamily="2" charset="0"/>
              </a:defRPr>
            </a:lvl1pPr>
          </a:lstStyle>
          <a:p>
            <a:pPr lvl="0"/>
            <a:r>
              <a:rPr lang="en-US"/>
              <a:t>Click to edit Master text styles</a:t>
            </a:r>
          </a:p>
        </p:txBody>
      </p:sp>
      <p:pic>
        <p:nvPicPr>
          <p:cNvPr id="10" name="Picture 9">
            <a:extLst>
              <a:ext uri="{FF2B5EF4-FFF2-40B4-BE49-F238E27FC236}">
                <a16:creationId xmlns:a16="http://schemas.microsoft.com/office/drawing/2014/main" id="{9903ED1E-CD46-445F-A7F5-90A5020A37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 y="132195"/>
            <a:ext cx="789783" cy="875868"/>
          </a:xfrm>
          <a:prstGeom prst="rect">
            <a:avLst/>
          </a:prstGeom>
        </p:spPr>
      </p:pic>
    </p:spTree>
    <p:extLst>
      <p:ext uri="{BB962C8B-B14F-4D97-AF65-F5344CB8AC3E}">
        <p14:creationId xmlns:p14="http://schemas.microsoft.com/office/powerpoint/2010/main" val="551043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C8D2D-0416-42B3-B4A4-A5C75AA494B2}"/>
              </a:ext>
            </a:extLst>
          </p:cNvPr>
          <p:cNvSpPr>
            <a:spLocks noGrp="1"/>
          </p:cNvSpPr>
          <p:nvPr>
            <p:ph type="title"/>
          </p:nvPr>
        </p:nvSpPr>
        <p:spPr>
          <a:xfrm>
            <a:off x="838200" y="131763"/>
            <a:ext cx="10515600" cy="549275"/>
          </a:xfrm>
        </p:spPr>
        <p:txBody>
          <a:bodyPr>
            <a:normAutofit/>
          </a:bodyPr>
          <a:lstStyle>
            <a:lvl1pPr>
              <a:defRPr sz="3200">
                <a:solidFill>
                  <a:schemeClr val="accent2"/>
                </a:solidFill>
                <a:effectLst/>
              </a:defRPr>
            </a:lvl1pPr>
          </a:lstStyle>
          <a:p>
            <a:r>
              <a:rPr lang="en-US"/>
              <a:t>Click to edit Master title style</a:t>
            </a:r>
          </a:p>
        </p:txBody>
      </p:sp>
      <p:sp>
        <p:nvSpPr>
          <p:cNvPr id="3" name="Content Placeholder 2">
            <a:extLst>
              <a:ext uri="{FF2B5EF4-FFF2-40B4-BE49-F238E27FC236}">
                <a16:creationId xmlns:a16="http://schemas.microsoft.com/office/drawing/2014/main" id="{E6C001B4-C601-49C1-A855-148067853E35}"/>
              </a:ext>
            </a:extLst>
          </p:cNvPr>
          <p:cNvSpPr>
            <a:spLocks noGrp="1"/>
          </p:cNvSpPr>
          <p:nvPr>
            <p:ph idx="1"/>
          </p:nvPr>
        </p:nvSpPr>
        <p:spPr>
          <a:xfrm>
            <a:off x="838200" y="1236519"/>
            <a:ext cx="10515600" cy="4940445"/>
          </a:xfrm>
        </p:spPr>
        <p:txBody>
          <a:bodyPr/>
          <a:lstStyle>
            <a:lvl1pPr>
              <a:defRPr sz="2400">
                <a:solidFill>
                  <a:schemeClr val="tx1"/>
                </a:solidFill>
                <a:latin typeface="Montserrat Medium" panose="00000600000000000000" pitchFamily="2" charset="0"/>
              </a:defRPr>
            </a:lvl1pPr>
            <a:lvl2pPr>
              <a:defRPr sz="2000">
                <a:solidFill>
                  <a:schemeClr val="tx1"/>
                </a:solidFill>
                <a:latin typeface="Montserrat Medium" panose="00000600000000000000" pitchFamily="2" charset="0"/>
              </a:defRPr>
            </a:lvl2pPr>
            <a:lvl3pPr>
              <a:defRPr sz="1800">
                <a:solidFill>
                  <a:schemeClr val="tx1"/>
                </a:solidFill>
                <a:latin typeface="Montserrat Medium" panose="00000600000000000000" pitchFamily="2" charset="0"/>
              </a:defRPr>
            </a:lvl3pPr>
            <a:lvl4pPr>
              <a:defRPr sz="1600">
                <a:solidFill>
                  <a:schemeClr val="tx1"/>
                </a:solidFill>
                <a:latin typeface="Montserrat Medium" panose="00000600000000000000" pitchFamily="2" charset="0"/>
              </a:defRPr>
            </a:lvl4pPr>
            <a:lvl5pPr>
              <a:defRPr sz="1600">
                <a:solidFill>
                  <a:schemeClr val="tx1"/>
                </a:solidFill>
                <a:latin typeface="Montserrat Medium" panose="000006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BBFE8D5-1073-4683-9EEF-49BCB373123C}"/>
              </a:ext>
            </a:extLst>
          </p:cNvPr>
          <p:cNvSpPr>
            <a:spLocks noGrp="1"/>
          </p:cNvSpPr>
          <p:nvPr>
            <p:ph type="ftr" sz="quarter" idx="11"/>
          </p:nvPr>
        </p:nvSpPr>
        <p:spPr/>
        <p:txBody>
          <a:bodyPr/>
          <a:lstStyle/>
          <a:p>
            <a:r>
              <a:rPr lang="sr-Latn-RS">
                <a:solidFill>
                  <a:srgbClr val="1B1C20"/>
                </a:solidFill>
              </a:rPr>
              <a:t>www.risewb.org</a:t>
            </a:r>
            <a:endParaRPr lang="en-US">
              <a:solidFill>
                <a:srgbClr val="1B1C20"/>
              </a:solidFill>
            </a:endParaRPr>
          </a:p>
        </p:txBody>
      </p:sp>
      <p:sp>
        <p:nvSpPr>
          <p:cNvPr id="6" name="Slide Number Placeholder 5">
            <a:extLst>
              <a:ext uri="{FF2B5EF4-FFF2-40B4-BE49-F238E27FC236}">
                <a16:creationId xmlns:a16="http://schemas.microsoft.com/office/drawing/2014/main" id="{0BEB4EA9-E780-4BD1-A3C6-4CCF8340096D}"/>
              </a:ext>
            </a:extLst>
          </p:cNvPr>
          <p:cNvSpPr>
            <a:spLocks noGrp="1"/>
          </p:cNvSpPr>
          <p:nvPr>
            <p:ph type="sldNum" sz="quarter" idx="12"/>
          </p:nvPr>
        </p:nvSpPr>
        <p:spPr/>
        <p:txBody>
          <a:bodyPr/>
          <a:lstStyle/>
          <a:p>
            <a:fld id="{1B9A4089-4D18-47E7-884A-A00CEB68AB53}" type="slidenum">
              <a:rPr lang="en-US" smtClean="0">
                <a:solidFill>
                  <a:srgbClr val="1B1C20">
                    <a:tint val="75000"/>
                  </a:srgbClr>
                </a:solidFill>
              </a:rPr>
              <a:pPr/>
              <a:t>‹#›</a:t>
            </a:fld>
            <a:endParaRPr lang="en-US">
              <a:solidFill>
                <a:srgbClr val="1B1C20">
                  <a:tint val="75000"/>
                </a:srgbClr>
              </a:solidFill>
            </a:endParaRPr>
          </a:p>
        </p:txBody>
      </p:sp>
      <p:sp>
        <p:nvSpPr>
          <p:cNvPr id="8" name="Text Placeholder 7">
            <a:extLst>
              <a:ext uri="{FF2B5EF4-FFF2-40B4-BE49-F238E27FC236}">
                <a16:creationId xmlns:a16="http://schemas.microsoft.com/office/drawing/2014/main" id="{E8AED295-67FB-4D54-8647-0A333B2BADC4}"/>
              </a:ext>
            </a:extLst>
          </p:cNvPr>
          <p:cNvSpPr>
            <a:spLocks noGrp="1"/>
          </p:cNvSpPr>
          <p:nvPr>
            <p:ph type="body" sz="quarter" idx="13"/>
          </p:nvPr>
        </p:nvSpPr>
        <p:spPr>
          <a:xfrm>
            <a:off x="838200" y="681039"/>
            <a:ext cx="10515600" cy="327025"/>
          </a:xfrm>
        </p:spPr>
        <p:txBody>
          <a:bodyPr>
            <a:noAutofit/>
          </a:bodyPr>
          <a:lstStyle>
            <a:lvl1pPr marL="0" indent="0">
              <a:buNone/>
              <a:defRPr sz="2000">
                <a:solidFill>
                  <a:schemeClr val="accent1"/>
                </a:solidFill>
                <a:effectLst/>
                <a:latin typeface="Montserrat Medium" panose="00000600000000000000" pitchFamily="2" charset="0"/>
              </a:defRPr>
            </a:lvl1pPr>
          </a:lstStyle>
          <a:p>
            <a:pPr lvl="0"/>
            <a:r>
              <a:rPr lang="en-US"/>
              <a:t>Click to edit Master text styles</a:t>
            </a:r>
          </a:p>
        </p:txBody>
      </p:sp>
      <p:pic>
        <p:nvPicPr>
          <p:cNvPr id="10" name="Picture 9">
            <a:extLst>
              <a:ext uri="{FF2B5EF4-FFF2-40B4-BE49-F238E27FC236}">
                <a16:creationId xmlns:a16="http://schemas.microsoft.com/office/drawing/2014/main" id="{9903ED1E-CD46-445F-A7F5-90A5020A37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 y="132195"/>
            <a:ext cx="789783" cy="875868"/>
          </a:xfrm>
          <a:prstGeom prst="rect">
            <a:avLst/>
          </a:prstGeom>
        </p:spPr>
      </p:pic>
    </p:spTree>
    <p:extLst>
      <p:ext uri="{BB962C8B-B14F-4D97-AF65-F5344CB8AC3E}">
        <p14:creationId xmlns:p14="http://schemas.microsoft.com/office/powerpoint/2010/main" val="216898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200" b="1" i="0">
                <a:solidFill>
                  <a:schemeClr val="tx1"/>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55547" y="1522"/>
            <a:ext cx="10283952" cy="6856474"/>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3419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6415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992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5667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319145" y="-51950"/>
            <a:ext cx="5553709" cy="1273810"/>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3" name="Holder 3"/>
          <p:cNvSpPr>
            <a:spLocks noGrp="1"/>
          </p:cNvSpPr>
          <p:nvPr>
            <p:ph type="body" idx="1"/>
          </p:nvPr>
        </p:nvSpPr>
        <p:spPr>
          <a:xfrm>
            <a:off x="293370" y="1229613"/>
            <a:ext cx="11605259" cy="4384675"/>
          </a:xfrm>
          <a:prstGeom prst="rect">
            <a:avLst/>
          </a:prstGeom>
        </p:spPr>
        <p:txBody>
          <a:bodyPr wrap="square" lIns="0" tIns="0" rIns="0" bIns="0">
            <a:spAutoFit/>
          </a:bodyPr>
          <a:lstStyle>
            <a:lvl1pPr>
              <a:defRPr sz="2200" b="1" i="0">
                <a:solidFill>
                  <a:schemeClr val="tx1"/>
                </a:solidFill>
                <a:latin typeface="Carlito"/>
                <a:cs typeface="Carlito"/>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5/25/2022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5/25/2022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7058985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impactmanagementproject.com/" TargetMode="External"/><Relationship Id="rId5" Type="http://schemas.openxmlformats.org/officeDocument/2006/relationships/image" Target="../media/image25.jp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c.europa.eu/eurostat/web/sdi/indicator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hyperlink" Target="https://www.youtube.com/watch?v=DgPiBqBO5x0" TargetMode="External"/><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hyperlink" Target="https://www.youtube.com/watch?v=v6lJKrzp_Bc" TargetMode="External"/><Relationship Id="rId5" Type="http://schemas.openxmlformats.org/officeDocument/2006/relationships/hyperlink" Target="https://www.dobratorba.rs/en/" TargetMode="External"/><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hyperlink" Target="https://www.youtube.com/watch?v=DgPiBqBO5x0" TargetMode="External"/><Relationship Id="rId5" Type="http://schemas.openxmlformats.org/officeDocument/2006/relationships/hyperlink" Target="https://www.youtube.com/watch?v=v6lJKrzp_Bc" TargetMode="External"/><Relationship Id="rId4" Type="http://schemas.openxmlformats.org/officeDocument/2006/relationships/hyperlink" Target="https://www.dobratorba.rs/en/"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nstagram.com/smartkolektiv/" TargetMode="External"/><Relationship Id="rId7" Type="http://schemas.openxmlformats.org/officeDocument/2006/relationships/image" Target="../media/image42.jpeg"/><Relationship Id="rId2" Type="http://schemas.openxmlformats.org/officeDocument/2006/relationships/hyperlink" Target="https://www.facebook.com/smart.kolektiv" TargetMode="External"/><Relationship Id="rId1" Type="http://schemas.openxmlformats.org/officeDocument/2006/relationships/slideLayout" Target="../slideLayouts/slideLayout12.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hyperlink" Target="http://smartkolektiv.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jp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770" y="2667000"/>
            <a:ext cx="10284460" cy="1298575"/>
          </a:xfrm>
          <a:prstGeom prst="rect">
            <a:avLst/>
          </a:prstGeom>
          <a:solidFill>
            <a:srgbClr val="FFFFFF">
              <a:alpha val="89019"/>
            </a:srgbClr>
          </a:solidFill>
        </p:spPr>
        <p:txBody>
          <a:bodyPr vert="horz" wrap="square" lIns="0" tIns="0" rIns="0" bIns="0" rtlCol="0">
            <a:spAutoFit/>
          </a:bodyPr>
          <a:lstStyle/>
          <a:p>
            <a:pPr algn="ctr">
              <a:lnSpc>
                <a:spcPts val="4390"/>
              </a:lnSpc>
            </a:pPr>
            <a:r>
              <a:rPr sz="4400" b="1" spc="-55" dirty="0">
                <a:solidFill>
                  <a:srgbClr val="6FAC46"/>
                </a:solidFill>
                <a:latin typeface="Carlito"/>
                <a:cs typeface="Carlito"/>
              </a:rPr>
              <a:t>IMPACT</a:t>
            </a:r>
            <a:r>
              <a:rPr sz="4400" b="1" spc="-25" dirty="0">
                <a:solidFill>
                  <a:srgbClr val="6FAC46"/>
                </a:solidFill>
                <a:latin typeface="Carlito"/>
                <a:cs typeface="Carlito"/>
              </a:rPr>
              <a:t> </a:t>
            </a:r>
            <a:r>
              <a:rPr sz="4400" b="1" spc="-5" dirty="0">
                <a:solidFill>
                  <a:srgbClr val="6FAC46"/>
                </a:solidFill>
                <a:latin typeface="Carlito"/>
                <a:cs typeface="Carlito"/>
              </a:rPr>
              <a:t>MEASUREMENT</a:t>
            </a:r>
            <a:endParaRPr sz="4400" dirty="0">
              <a:latin typeface="Carlito"/>
              <a:cs typeface="Carlito"/>
            </a:endParaRPr>
          </a:p>
          <a:p>
            <a:pPr algn="ctr">
              <a:lnSpc>
                <a:spcPts val="5250"/>
              </a:lnSpc>
            </a:pPr>
            <a:r>
              <a:rPr sz="4400" b="1" spc="-55" dirty="0">
                <a:solidFill>
                  <a:srgbClr val="6FAC46"/>
                </a:solidFill>
                <a:latin typeface="Carlito"/>
                <a:cs typeface="Carlito"/>
              </a:rPr>
              <a:t>IMPACT</a:t>
            </a:r>
            <a:r>
              <a:rPr sz="4400" b="1" spc="-25" dirty="0">
                <a:solidFill>
                  <a:srgbClr val="6FAC46"/>
                </a:solidFill>
                <a:latin typeface="Carlito"/>
                <a:cs typeface="Carlito"/>
              </a:rPr>
              <a:t> </a:t>
            </a:r>
            <a:r>
              <a:rPr sz="4400" b="1" spc="-10" dirty="0">
                <a:solidFill>
                  <a:srgbClr val="6FAC46"/>
                </a:solidFill>
                <a:latin typeface="Carlito"/>
                <a:cs typeface="Carlito"/>
              </a:rPr>
              <a:t>MANAGEMENT</a:t>
            </a:r>
            <a:endParaRPr sz="4400" dirty="0">
              <a:latin typeface="Carlito"/>
              <a:cs typeface="Carl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942459" y="1083919"/>
            <a:ext cx="6870700" cy="5224145"/>
          </a:xfrm>
          <a:prstGeom prst="rect">
            <a:avLst/>
          </a:prstGeom>
        </p:spPr>
        <p:txBody>
          <a:bodyPr vert="horz" wrap="square" lIns="0" tIns="165100" rIns="0" bIns="0" rtlCol="0">
            <a:spAutoFit/>
          </a:bodyPr>
          <a:lstStyle/>
          <a:p>
            <a:pPr marL="12700">
              <a:lnSpc>
                <a:spcPct val="100000"/>
              </a:lnSpc>
              <a:spcBef>
                <a:spcPts val="1300"/>
              </a:spcBef>
            </a:pPr>
            <a:r>
              <a:rPr sz="2000" b="1" dirty="0">
                <a:latin typeface="Carlito"/>
                <a:cs typeface="Carlito"/>
              </a:rPr>
              <a:t>10 </a:t>
            </a:r>
            <a:r>
              <a:rPr sz="2000" b="1" spc="-5" dirty="0">
                <a:latin typeface="Carlito"/>
                <a:cs typeface="Carlito"/>
              </a:rPr>
              <a:t>KEY</a:t>
            </a:r>
            <a:r>
              <a:rPr sz="2000" b="1" spc="-20" dirty="0">
                <a:latin typeface="Carlito"/>
                <a:cs typeface="Carlito"/>
              </a:rPr>
              <a:t> </a:t>
            </a:r>
            <a:r>
              <a:rPr sz="2000" b="1" spc="-10" dirty="0">
                <a:latin typeface="Carlito"/>
                <a:cs typeface="Carlito"/>
              </a:rPr>
              <a:t>QUESTIONS</a:t>
            </a:r>
            <a:endParaRPr sz="2000" dirty="0">
              <a:latin typeface="Carlito"/>
              <a:cs typeface="Carlito"/>
            </a:endParaRPr>
          </a:p>
          <a:p>
            <a:pPr marL="355600" indent="-342900">
              <a:lnSpc>
                <a:spcPct val="100000"/>
              </a:lnSpc>
              <a:spcBef>
                <a:spcPts val="1200"/>
              </a:spcBef>
              <a:buAutoNum type="arabicPeriod"/>
              <a:tabLst>
                <a:tab pos="354965" algn="l"/>
                <a:tab pos="355600" algn="l"/>
              </a:tabLst>
            </a:pPr>
            <a:r>
              <a:rPr sz="2000" spc="-5" dirty="0">
                <a:latin typeface="Carlito"/>
                <a:cs typeface="Carlito"/>
              </a:rPr>
              <a:t>What </a:t>
            </a:r>
            <a:r>
              <a:rPr sz="2000" spc="-10" dirty="0">
                <a:latin typeface="Carlito"/>
                <a:cs typeface="Carlito"/>
              </a:rPr>
              <a:t>problem are we </a:t>
            </a:r>
            <a:r>
              <a:rPr sz="2000" dirty="0">
                <a:latin typeface="Carlito"/>
                <a:cs typeface="Carlito"/>
              </a:rPr>
              <a:t>trying </a:t>
            </a:r>
            <a:r>
              <a:rPr sz="2000" spc="-15" dirty="0">
                <a:latin typeface="Carlito"/>
                <a:cs typeface="Carlito"/>
              </a:rPr>
              <a:t>to</a:t>
            </a:r>
            <a:r>
              <a:rPr sz="2000" spc="-20" dirty="0">
                <a:latin typeface="Carlito"/>
                <a:cs typeface="Carlito"/>
              </a:rPr>
              <a:t> </a:t>
            </a:r>
            <a:r>
              <a:rPr sz="2000" spc="-10" dirty="0">
                <a:latin typeface="Carlito"/>
                <a:cs typeface="Carlito"/>
              </a:rPr>
              <a:t>solve?</a:t>
            </a:r>
            <a:endParaRPr sz="2000" dirty="0">
              <a:latin typeface="Carlito"/>
              <a:cs typeface="Carlito"/>
            </a:endParaRPr>
          </a:p>
          <a:p>
            <a:pPr marL="355600" indent="-342900">
              <a:lnSpc>
                <a:spcPct val="100000"/>
              </a:lnSpc>
              <a:spcBef>
                <a:spcPts val="1200"/>
              </a:spcBef>
              <a:buAutoNum type="arabicPeriod"/>
              <a:tabLst>
                <a:tab pos="354965" algn="l"/>
                <a:tab pos="355600" algn="l"/>
              </a:tabLst>
            </a:pPr>
            <a:r>
              <a:rPr sz="2000" spc="-5" dirty="0">
                <a:latin typeface="Carlito"/>
                <a:cs typeface="Carlito"/>
              </a:rPr>
              <a:t>What </a:t>
            </a:r>
            <a:r>
              <a:rPr sz="2000" dirty="0">
                <a:latin typeface="Carlito"/>
                <a:cs typeface="Carlito"/>
              </a:rPr>
              <a:t>is </a:t>
            </a:r>
            <a:r>
              <a:rPr sz="2000" spc="-10" dirty="0">
                <a:latin typeface="Carlito"/>
                <a:cs typeface="Carlito"/>
              </a:rPr>
              <a:t>proposed </a:t>
            </a:r>
            <a:r>
              <a:rPr sz="2000" spc="-5" dirty="0">
                <a:latin typeface="Carlito"/>
                <a:cs typeface="Carlito"/>
              </a:rPr>
              <a:t>solution </a:t>
            </a:r>
            <a:r>
              <a:rPr sz="2000" spc="-15" dirty="0">
                <a:latin typeface="Carlito"/>
                <a:cs typeface="Carlito"/>
              </a:rPr>
              <a:t>to </a:t>
            </a:r>
            <a:r>
              <a:rPr sz="2000" dirty="0">
                <a:latin typeface="Carlito"/>
                <a:cs typeface="Carlito"/>
              </a:rPr>
              <a:t>the</a:t>
            </a:r>
            <a:r>
              <a:rPr sz="2000" spc="-10" dirty="0">
                <a:latin typeface="Carlito"/>
                <a:cs typeface="Carlito"/>
              </a:rPr>
              <a:t> problem?</a:t>
            </a:r>
            <a:endParaRPr sz="2000" dirty="0">
              <a:latin typeface="Carlito"/>
              <a:cs typeface="Carlito"/>
            </a:endParaRPr>
          </a:p>
          <a:p>
            <a:pPr marL="355600" indent="-342900">
              <a:lnSpc>
                <a:spcPct val="100000"/>
              </a:lnSpc>
              <a:spcBef>
                <a:spcPts val="1200"/>
              </a:spcBef>
              <a:buAutoNum type="arabicPeriod"/>
              <a:tabLst>
                <a:tab pos="354965" algn="l"/>
                <a:tab pos="355600" algn="l"/>
              </a:tabLst>
            </a:pPr>
            <a:r>
              <a:rPr sz="2000" dirty="0">
                <a:latin typeface="Carlito"/>
                <a:cs typeface="Carlito"/>
              </a:rPr>
              <a:t>Who is </a:t>
            </a:r>
            <a:r>
              <a:rPr sz="2000" spc="-10" dirty="0">
                <a:latin typeface="Carlito"/>
                <a:cs typeface="Carlito"/>
              </a:rPr>
              <a:t>experiencing </a:t>
            </a:r>
            <a:r>
              <a:rPr sz="2000" dirty="0">
                <a:latin typeface="Carlito"/>
                <a:cs typeface="Carlito"/>
              </a:rPr>
              <a:t>changes in </a:t>
            </a:r>
            <a:r>
              <a:rPr sz="2000" spc="-10" dirty="0">
                <a:latin typeface="Carlito"/>
                <a:cs typeface="Carlito"/>
              </a:rPr>
              <a:t>lives </a:t>
            </a:r>
            <a:r>
              <a:rPr sz="2000" dirty="0">
                <a:latin typeface="Carlito"/>
                <a:cs typeface="Carlito"/>
              </a:rPr>
              <a:t>as a </a:t>
            </a:r>
            <a:r>
              <a:rPr sz="2000" spc="-10" dirty="0">
                <a:latin typeface="Carlito"/>
                <a:cs typeface="Carlito"/>
              </a:rPr>
              <a:t>result </a:t>
            </a:r>
            <a:r>
              <a:rPr sz="2000" dirty="0">
                <a:latin typeface="Carlito"/>
                <a:cs typeface="Carlito"/>
              </a:rPr>
              <a:t>of </a:t>
            </a:r>
            <a:r>
              <a:rPr sz="2000" spc="-10" dirty="0">
                <a:latin typeface="Carlito"/>
                <a:cs typeface="Carlito"/>
              </a:rPr>
              <a:t>what we</a:t>
            </a:r>
            <a:r>
              <a:rPr sz="2000" spc="30" dirty="0">
                <a:latin typeface="Carlito"/>
                <a:cs typeface="Carlito"/>
              </a:rPr>
              <a:t> </a:t>
            </a:r>
            <a:r>
              <a:rPr sz="2000" spc="-5" dirty="0">
                <a:latin typeface="Carlito"/>
                <a:cs typeface="Carlito"/>
              </a:rPr>
              <a:t>do?</a:t>
            </a:r>
            <a:endParaRPr sz="2000" dirty="0">
              <a:latin typeface="Carlito"/>
              <a:cs typeface="Carlito"/>
            </a:endParaRPr>
          </a:p>
          <a:p>
            <a:pPr marL="355600" indent="-342900">
              <a:lnSpc>
                <a:spcPct val="100000"/>
              </a:lnSpc>
              <a:spcBef>
                <a:spcPts val="1200"/>
              </a:spcBef>
              <a:buAutoNum type="arabicPeriod"/>
              <a:tabLst>
                <a:tab pos="354965" algn="l"/>
                <a:tab pos="355600" algn="l"/>
              </a:tabLst>
            </a:pPr>
            <a:r>
              <a:rPr sz="2000" spc="-5" dirty="0">
                <a:latin typeface="Carlito"/>
                <a:cs typeface="Carlito"/>
              </a:rPr>
              <a:t>What</a:t>
            </a:r>
            <a:r>
              <a:rPr sz="2000" spc="-15" dirty="0">
                <a:latin typeface="Carlito"/>
                <a:cs typeface="Carlito"/>
              </a:rPr>
              <a:t> </a:t>
            </a:r>
            <a:r>
              <a:rPr sz="2000" dirty="0">
                <a:latin typeface="Carlito"/>
                <a:cs typeface="Carlito"/>
              </a:rPr>
              <a:t>changes?</a:t>
            </a:r>
          </a:p>
          <a:p>
            <a:pPr marL="355600" indent="-342900">
              <a:lnSpc>
                <a:spcPct val="100000"/>
              </a:lnSpc>
              <a:spcBef>
                <a:spcPts val="1660"/>
              </a:spcBef>
              <a:buAutoNum type="arabicPeriod"/>
              <a:tabLst>
                <a:tab pos="354965" algn="l"/>
                <a:tab pos="355600" algn="l"/>
              </a:tabLst>
            </a:pPr>
            <a:r>
              <a:rPr sz="2000" spc="-5" dirty="0">
                <a:latin typeface="Carlito"/>
                <a:cs typeface="Carlito"/>
              </a:rPr>
              <a:t>How </a:t>
            </a:r>
            <a:r>
              <a:rPr sz="2000" spc="-10" dirty="0">
                <a:latin typeface="Carlito"/>
                <a:cs typeface="Carlito"/>
              </a:rPr>
              <a:t>we </a:t>
            </a:r>
            <a:r>
              <a:rPr sz="2000" spc="-5" dirty="0">
                <a:latin typeface="Carlito"/>
                <a:cs typeface="Carlito"/>
              </a:rPr>
              <a:t>can measure </a:t>
            </a:r>
            <a:r>
              <a:rPr sz="2000" dirty="0">
                <a:latin typeface="Carlito"/>
                <a:cs typeface="Carlito"/>
              </a:rPr>
              <a:t>these</a:t>
            </a:r>
            <a:r>
              <a:rPr sz="2000" spc="10" dirty="0">
                <a:latin typeface="Carlito"/>
                <a:cs typeface="Carlito"/>
              </a:rPr>
              <a:t> </a:t>
            </a:r>
            <a:r>
              <a:rPr sz="2000" dirty="0">
                <a:latin typeface="Carlito"/>
                <a:cs typeface="Carlito"/>
              </a:rPr>
              <a:t>changes?</a:t>
            </a:r>
          </a:p>
          <a:p>
            <a:pPr marL="355600" indent="-342900">
              <a:lnSpc>
                <a:spcPct val="100000"/>
              </a:lnSpc>
              <a:spcBef>
                <a:spcPts val="1200"/>
              </a:spcBef>
              <a:buAutoNum type="arabicPeriod"/>
              <a:tabLst>
                <a:tab pos="354965" algn="l"/>
                <a:tab pos="355600" algn="l"/>
              </a:tabLst>
            </a:pPr>
            <a:r>
              <a:rPr sz="2000" spc="-5" dirty="0">
                <a:latin typeface="Carlito"/>
                <a:cs typeface="Carlito"/>
              </a:rPr>
              <a:t>How much </a:t>
            </a:r>
            <a:r>
              <a:rPr sz="2000" dirty="0">
                <a:latin typeface="Carlito"/>
                <a:cs typeface="Carlito"/>
              </a:rPr>
              <a:t>of each change is </a:t>
            </a:r>
            <a:r>
              <a:rPr sz="2000" spc="-15" dirty="0">
                <a:latin typeface="Carlito"/>
                <a:cs typeface="Carlito"/>
              </a:rPr>
              <a:t>likely </a:t>
            </a:r>
            <a:r>
              <a:rPr sz="2000" spc="-10" dirty="0">
                <a:latin typeface="Carlito"/>
                <a:cs typeface="Carlito"/>
              </a:rPr>
              <a:t>to</a:t>
            </a:r>
            <a:r>
              <a:rPr sz="2000" spc="-60" dirty="0">
                <a:latin typeface="Carlito"/>
                <a:cs typeface="Carlito"/>
              </a:rPr>
              <a:t> </a:t>
            </a:r>
            <a:r>
              <a:rPr sz="2000" dirty="0">
                <a:latin typeface="Carlito"/>
                <a:cs typeface="Carlito"/>
              </a:rPr>
              <a:t>happen?</a:t>
            </a:r>
          </a:p>
          <a:p>
            <a:pPr marL="355600" indent="-342900">
              <a:lnSpc>
                <a:spcPct val="100000"/>
              </a:lnSpc>
              <a:spcBef>
                <a:spcPts val="1205"/>
              </a:spcBef>
              <a:buAutoNum type="arabicPeriod"/>
              <a:tabLst>
                <a:tab pos="354965" algn="l"/>
                <a:tab pos="355600" algn="l"/>
              </a:tabLst>
            </a:pPr>
            <a:r>
              <a:rPr sz="2000" spc="-5" dirty="0">
                <a:latin typeface="Carlito"/>
                <a:cs typeface="Carlito"/>
              </a:rPr>
              <a:t>How </a:t>
            </a:r>
            <a:r>
              <a:rPr sz="2000" dirty="0">
                <a:latin typeface="Carlito"/>
                <a:cs typeface="Carlito"/>
              </a:rPr>
              <a:t>much </a:t>
            </a:r>
            <a:r>
              <a:rPr sz="2000" spc="-5" dirty="0">
                <a:latin typeface="Carlito"/>
                <a:cs typeface="Carlito"/>
              </a:rPr>
              <a:t>of </a:t>
            </a:r>
            <a:r>
              <a:rPr sz="2000" dirty="0">
                <a:latin typeface="Carlito"/>
                <a:cs typeface="Carlito"/>
              </a:rPr>
              <a:t>each change is cause</a:t>
            </a:r>
            <a:r>
              <a:rPr lang="en-US" sz="2000" dirty="0">
                <a:latin typeface="Carlito"/>
                <a:cs typeface="Carlito"/>
              </a:rPr>
              <a:t>d</a:t>
            </a:r>
            <a:r>
              <a:rPr sz="2000" dirty="0">
                <a:latin typeface="Carlito"/>
                <a:cs typeface="Carlito"/>
              </a:rPr>
              <a:t> </a:t>
            </a:r>
            <a:r>
              <a:rPr sz="2000" spc="-10" dirty="0">
                <a:latin typeface="Carlito"/>
                <a:cs typeface="Carlito"/>
              </a:rPr>
              <a:t>by </a:t>
            </a:r>
            <a:r>
              <a:rPr sz="2000" spc="-5" dirty="0">
                <a:latin typeface="Carlito"/>
                <a:cs typeface="Carlito"/>
              </a:rPr>
              <a:t>our</a:t>
            </a:r>
            <a:r>
              <a:rPr sz="2000" spc="-65" dirty="0">
                <a:latin typeface="Carlito"/>
                <a:cs typeface="Carlito"/>
              </a:rPr>
              <a:t> </a:t>
            </a:r>
            <a:r>
              <a:rPr sz="2000" spc="-5" dirty="0">
                <a:latin typeface="Carlito"/>
                <a:cs typeface="Carlito"/>
              </a:rPr>
              <a:t>activities?</a:t>
            </a:r>
            <a:endParaRPr sz="2000" dirty="0">
              <a:latin typeface="Carlito"/>
              <a:cs typeface="Carlito"/>
            </a:endParaRPr>
          </a:p>
          <a:p>
            <a:pPr marL="355600" indent="-342900">
              <a:lnSpc>
                <a:spcPct val="100000"/>
              </a:lnSpc>
              <a:spcBef>
                <a:spcPts val="1200"/>
              </a:spcBef>
              <a:buAutoNum type="arabicPeriod"/>
              <a:tabLst>
                <a:tab pos="354965" algn="l"/>
                <a:tab pos="355600" algn="l"/>
              </a:tabLst>
            </a:pPr>
            <a:r>
              <a:rPr sz="2000" spc="-5" dirty="0">
                <a:latin typeface="Carlito"/>
                <a:cs typeface="Carlito"/>
              </a:rPr>
              <a:t>How </a:t>
            </a:r>
            <a:r>
              <a:rPr sz="2000" dirty="0">
                <a:latin typeface="Carlito"/>
                <a:cs typeface="Carlito"/>
              </a:rPr>
              <a:t>long </a:t>
            </a:r>
            <a:r>
              <a:rPr sz="2000" spc="-5" dirty="0">
                <a:latin typeface="Carlito"/>
                <a:cs typeface="Carlito"/>
              </a:rPr>
              <a:t>do </a:t>
            </a:r>
            <a:r>
              <a:rPr sz="2000" spc="-15" dirty="0">
                <a:latin typeface="Carlito"/>
                <a:cs typeface="Carlito"/>
              </a:rPr>
              <a:t>we </a:t>
            </a:r>
            <a:r>
              <a:rPr sz="2000" spc="-5" dirty="0">
                <a:latin typeface="Carlito"/>
                <a:cs typeface="Carlito"/>
              </a:rPr>
              <a:t>need </a:t>
            </a:r>
            <a:r>
              <a:rPr sz="2000" spc="-15" dirty="0">
                <a:latin typeface="Carlito"/>
                <a:cs typeface="Carlito"/>
              </a:rPr>
              <a:t>to </a:t>
            </a:r>
            <a:r>
              <a:rPr sz="2000" spc="-5" dirty="0">
                <a:latin typeface="Carlito"/>
                <a:cs typeface="Carlito"/>
              </a:rPr>
              <a:t>measure </a:t>
            </a:r>
            <a:r>
              <a:rPr sz="2000" dirty="0">
                <a:latin typeface="Carlito"/>
                <a:cs typeface="Carlito"/>
              </a:rPr>
              <a:t>changes</a:t>
            </a:r>
            <a:r>
              <a:rPr sz="2000" spc="-40" dirty="0">
                <a:latin typeface="Carlito"/>
                <a:cs typeface="Carlito"/>
              </a:rPr>
              <a:t> </a:t>
            </a:r>
            <a:r>
              <a:rPr sz="2000" spc="-10" dirty="0">
                <a:latin typeface="Carlito"/>
                <a:cs typeface="Carlito"/>
              </a:rPr>
              <a:t>for?</a:t>
            </a:r>
            <a:endParaRPr sz="2000" dirty="0">
              <a:latin typeface="Carlito"/>
              <a:cs typeface="Carlito"/>
            </a:endParaRPr>
          </a:p>
          <a:p>
            <a:pPr>
              <a:lnSpc>
                <a:spcPct val="100000"/>
              </a:lnSpc>
              <a:spcBef>
                <a:spcPts val="50"/>
              </a:spcBef>
              <a:buFont typeface="Carlito"/>
              <a:buAutoNum type="arabicPeriod"/>
            </a:pPr>
            <a:endParaRPr sz="1650" dirty="0">
              <a:latin typeface="Carlito"/>
              <a:cs typeface="Carlito"/>
            </a:endParaRPr>
          </a:p>
          <a:p>
            <a:pPr marL="355600" indent="-342900">
              <a:lnSpc>
                <a:spcPct val="100000"/>
              </a:lnSpc>
              <a:spcBef>
                <a:spcPts val="5"/>
              </a:spcBef>
              <a:buAutoNum type="arabicPeriod"/>
              <a:tabLst>
                <a:tab pos="354965" algn="l"/>
                <a:tab pos="355600" algn="l"/>
              </a:tabLst>
            </a:pPr>
            <a:r>
              <a:rPr sz="2000" spc="-5" dirty="0">
                <a:latin typeface="Carlito"/>
                <a:cs typeface="Carlito"/>
              </a:rPr>
              <a:t>What </a:t>
            </a:r>
            <a:r>
              <a:rPr sz="2000" dirty="0">
                <a:latin typeface="Carlito"/>
                <a:cs typeface="Carlito"/>
              </a:rPr>
              <a:t>is </a:t>
            </a:r>
            <a:r>
              <a:rPr sz="2000" spc="-15" dirty="0">
                <a:latin typeface="Carlito"/>
                <a:cs typeface="Carlito"/>
              </a:rPr>
              <a:t>relative </a:t>
            </a:r>
            <a:r>
              <a:rPr sz="2000" spc="-10" dirty="0">
                <a:latin typeface="Carlito"/>
                <a:cs typeface="Carlito"/>
              </a:rPr>
              <a:t>important </a:t>
            </a:r>
            <a:r>
              <a:rPr sz="2000" spc="-5" dirty="0">
                <a:latin typeface="Carlito"/>
                <a:cs typeface="Carlito"/>
              </a:rPr>
              <a:t>of </a:t>
            </a:r>
            <a:r>
              <a:rPr sz="2000" spc="-15" dirty="0">
                <a:latin typeface="Carlito"/>
                <a:cs typeface="Carlito"/>
              </a:rPr>
              <a:t>different</a:t>
            </a:r>
            <a:r>
              <a:rPr sz="2000" spc="50" dirty="0">
                <a:latin typeface="Carlito"/>
                <a:cs typeface="Carlito"/>
              </a:rPr>
              <a:t> </a:t>
            </a:r>
            <a:r>
              <a:rPr sz="2000" dirty="0">
                <a:latin typeface="Carlito"/>
                <a:cs typeface="Carlito"/>
              </a:rPr>
              <a:t>changes?</a:t>
            </a:r>
          </a:p>
          <a:p>
            <a:pPr marL="355600" indent="-342900">
              <a:lnSpc>
                <a:spcPct val="100000"/>
              </a:lnSpc>
              <a:spcBef>
                <a:spcPts val="1200"/>
              </a:spcBef>
              <a:buAutoNum type="arabicPeriod"/>
              <a:tabLst>
                <a:tab pos="355600" algn="l"/>
              </a:tabLst>
            </a:pPr>
            <a:r>
              <a:rPr sz="2000" dirty="0">
                <a:latin typeface="Carlito"/>
                <a:cs typeface="Carlito"/>
              </a:rPr>
              <a:t>Which changes </a:t>
            </a:r>
            <a:r>
              <a:rPr sz="2000" spc="-15" dirty="0">
                <a:latin typeface="Carlito"/>
                <a:cs typeface="Carlito"/>
              </a:rPr>
              <a:t>matter </a:t>
            </a:r>
            <a:r>
              <a:rPr sz="2000" dirty="0">
                <a:latin typeface="Carlito"/>
                <a:cs typeface="Carlito"/>
              </a:rPr>
              <a:t>and </a:t>
            </a:r>
            <a:r>
              <a:rPr sz="2000" spc="-10" dirty="0">
                <a:latin typeface="Carlito"/>
                <a:cs typeface="Carlito"/>
              </a:rPr>
              <a:t>are important </a:t>
            </a:r>
            <a:r>
              <a:rPr sz="2000" spc="-15" dirty="0">
                <a:latin typeface="Carlito"/>
                <a:cs typeface="Carlito"/>
              </a:rPr>
              <a:t>for </a:t>
            </a:r>
            <a:r>
              <a:rPr sz="2000" spc="-5" dirty="0">
                <a:latin typeface="Carlito"/>
                <a:cs typeface="Carlito"/>
              </a:rPr>
              <a:t>us</a:t>
            </a:r>
            <a:r>
              <a:rPr sz="2000" spc="-10" dirty="0">
                <a:latin typeface="Carlito"/>
                <a:cs typeface="Carlito"/>
              </a:rPr>
              <a:t> </a:t>
            </a:r>
            <a:r>
              <a:rPr sz="2000" dirty="0">
                <a:latin typeface="Carlito"/>
                <a:cs typeface="Carlito"/>
              </a:rPr>
              <a:t>?</a:t>
            </a:r>
          </a:p>
        </p:txBody>
      </p:sp>
      <p:sp>
        <p:nvSpPr>
          <p:cNvPr id="3" name="object 3"/>
          <p:cNvSpPr/>
          <p:nvPr/>
        </p:nvSpPr>
        <p:spPr>
          <a:xfrm>
            <a:off x="769619" y="10667"/>
            <a:ext cx="11422380" cy="462280"/>
          </a:xfrm>
          <a:custGeom>
            <a:avLst/>
            <a:gdLst/>
            <a:ahLst/>
            <a:cxnLst/>
            <a:rect l="l" t="t" r="r" b="b"/>
            <a:pathLst>
              <a:path w="11422380" h="462280">
                <a:moveTo>
                  <a:pt x="11422380" y="0"/>
                </a:moveTo>
                <a:lnTo>
                  <a:pt x="0" y="0"/>
                </a:lnTo>
                <a:lnTo>
                  <a:pt x="0" y="461771"/>
                </a:lnTo>
                <a:lnTo>
                  <a:pt x="11422380" y="461771"/>
                </a:lnTo>
                <a:lnTo>
                  <a:pt x="11422380" y="0"/>
                </a:lnTo>
                <a:close/>
              </a:path>
            </a:pathLst>
          </a:custGeom>
          <a:solidFill>
            <a:srgbClr val="92D050"/>
          </a:solidFill>
        </p:spPr>
        <p:txBody>
          <a:bodyPr wrap="square" lIns="0" tIns="0" rIns="0" bIns="0" rtlCol="0"/>
          <a:lstStyle/>
          <a:p>
            <a:endParaRPr/>
          </a:p>
        </p:txBody>
      </p:sp>
      <p:sp>
        <p:nvSpPr>
          <p:cNvPr id="4" name="object 4"/>
          <p:cNvSpPr txBox="1">
            <a:spLocks noGrp="1"/>
          </p:cNvSpPr>
          <p:nvPr>
            <p:ph type="title"/>
          </p:nvPr>
        </p:nvSpPr>
        <p:spPr>
          <a:xfrm>
            <a:off x="848969" y="23621"/>
            <a:ext cx="302133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Carlito"/>
                <a:cs typeface="Carlito"/>
              </a:rPr>
              <a:t>BASICS: </a:t>
            </a:r>
            <a:r>
              <a:rPr sz="2400" b="1" dirty="0">
                <a:latin typeface="Carlito"/>
                <a:cs typeface="Carlito"/>
              </a:rPr>
              <a:t>SOCIAL</a:t>
            </a:r>
            <a:r>
              <a:rPr sz="2400" b="1" spc="-70" dirty="0">
                <a:latin typeface="Carlito"/>
                <a:cs typeface="Carlito"/>
              </a:rPr>
              <a:t> </a:t>
            </a:r>
            <a:r>
              <a:rPr sz="2400" b="1" spc="-35" dirty="0">
                <a:latin typeface="Carlito"/>
                <a:cs typeface="Carlito"/>
              </a:rPr>
              <a:t>IMPACT</a:t>
            </a:r>
            <a:endParaRPr sz="2400">
              <a:latin typeface="Carlito"/>
              <a:cs typeface="Carlito"/>
            </a:endParaRPr>
          </a:p>
        </p:txBody>
      </p:sp>
      <p:sp>
        <p:nvSpPr>
          <p:cNvPr id="6" name="object 6"/>
          <p:cNvSpPr/>
          <p:nvPr/>
        </p:nvSpPr>
        <p:spPr>
          <a:xfrm>
            <a:off x="663186" y="2525267"/>
            <a:ext cx="3892875" cy="228752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49268" y="3126405"/>
            <a:ext cx="4069002" cy="87147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113589" y="5026133"/>
            <a:ext cx="3387319" cy="804621"/>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6216581" y="971966"/>
            <a:ext cx="5164157" cy="5025054"/>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100584" y="1016506"/>
            <a:ext cx="5526405" cy="1510899"/>
          </a:xfrm>
          <a:custGeom>
            <a:avLst/>
            <a:gdLst/>
            <a:ahLst/>
            <a:cxnLst/>
            <a:rect l="l" t="t" r="r" b="b"/>
            <a:pathLst>
              <a:path w="5526405" h="708660">
                <a:moveTo>
                  <a:pt x="5526024" y="0"/>
                </a:moveTo>
                <a:lnTo>
                  <a:pt x="0" y="0"/>
                </a:lnTo>
                <a:lnTo>
                  <a:pt x="0" y="708660"/>
                </a:lnTo>
                <a:lnTo>
                  <a:pt x="5526024" y="708660"/>
                </a:lnTo>
                <a:lnTo>
                  <a:pt x="5526024" y="0"/>
                </a:lnTo>
                <a:close/>
              </a:path>
            </a:pathLst>
          </a:custGeom>
          <a:solidFill>
            <a:srgbClr val="92D050"/>
          </a:solidFill>
        </p:spPr>
        <p:txBody>
          <a:bodyPr wrap="square" lIns="0" tIns="0" rIns="0" bIns="0" rtlCol="0"/>
          <a:lstStyle/>
          <a:p>
            <a:endParaRPr/>
          </a:p>
        </p:txBody>
      </p:sp>
      <p:sp>
        <p:nvSpPr>
          <p:cNvPr id="6" name="object 6"/>
          <p:cNvSpPr txBox="1"/>
          <p:nvPr/>
        </p:nvSpPr>
        <p:spPr>
          <a:xfrm>
            <a:off x="214566" y="1103816"/>
            <a:ext cx="5298440" cy="1552348"/>
          </a:xfrm>
          <a:prstGeom prst="rect">
            <a:avLst/>
          </a:prstGeom>
        </p:spPr>
        <p:txBody>
          <a:bodyPr vert="horz" wrap="square" lIns="0" tIns="13335" rIns="0" bIns="0" rtlCol="0">
            <a:spAutoFit/>
          </a:bodyPr>
          <a:lstStyle/>
          <a:p>
            <a:pPr marL="12700">
              <a:lnSpc>
                <a:spcPct val="100000"/>
              </a:lnSpc>
              <a:spcBef>
                <a:spcPts val="105"/>
              </a:spcBef>
            </a:pPr>
            <a:r>
              <a:rPr sz="2000" b="1" spc="-20" dirty="0">
                <a:latin typeface="Carlito"/>
                <a:cs typeface="Carlito"/>
              </a:rPr>
              <a:t>METHODOLOGY: </a:t>
            </a:r>
            <a:r>
              <a:rPr sz="2000" b="1" spc="-25" dirty="0">
                <a:latin typeface="Carlito"/>
                <a:cs typeface="Carlito"/>
              </a:rPr>
              <a:t>IMPACT </a:t>
            </a:r>
            <a:r>
              <a:rPr sz="2000" b="1" spc="-5" dirty="0">
                <a:latin typeface="Carlito"/>
                <a:cs typeface="Carlito"/>
              </a:rPr>
              <a:t>MANAGEMENT</a:t>
            </a:r>
            <a:r>
              <a:rPr sz="2000" b="1" spc="-30" dirty="0">
                <a:latin typeface="Carlito"/>
                <a:cs typeface="Carlito"/>
              </a:rPr>
              <a:t> </a:t>
            </a:r>
            <a:r>
              <a:rPr sz="2000" b="1" spc="-15" dirty="0">
                <a:latin typeface="Carlito"/>
                <a:cs typeface="Carlito"/>
              </a:rPr>
              <a:t>PROJECT</a:t>
            </a:r>
            <a:endParaRPr sz="2000" dirty="0">
              <a:latin typeface="Carlito"/>
              <a:cs typeface="Carlito"/>
            </a:endParaRPr>
          </a:p>
          <a:p>
            <a:pPr marL="12700"/>
            <a:r>
              <a:rPr sz="2000" b="1" u="heavy" spc="-5" dirty="0">
                <a:solidFill>
                  <a:srgbClr val="0462C1"/>
                </a:solidFill>
                <a:uFill>
                  <a:solidFill>
                    <a:srgbClr val="0462C1"/>
                  </a:solidFill>
                </a:uFill>
                <a:latin typeface="Carlito"/>
                <a:cs typeface="Carlito"/>
                <a:hlinkClick r:id="rId6"/>
              </a:rPr>
              <a:t>https://impactmanagementproject.com/</a:t>
            </a:r>
            <a:r>
              <a:rPr lang="sr-Latn-RS" sz="2000" b="1" u="heavy" spc="-5" dirty="0">
                <a:solidFill>
                  <a:srgbClr val="0462C1"/>
                </a:solidFill>
                <a:uFill>
                  <a:solidFill>
                    <a:srgbClr val="0462C1"/>
                  </a:solidFill>
                </a:uFill>
                <a:latin typeface="Carlito"/>
                <a:cs typeface="Carlito"/>
              </a:rPr>
              <a:t> - </a:t>
            </a:r>
            <a:r>
              <a:rPr lang="en-US" sz="2000" b="0" i="0" dirty="0">
                <a:effectLst/>
                <a:latin typeface="Carlito"/>
              </a:rPr>
              <a:t>Thousands of practitioners have come together to agree on a shared understanding of impact.</a:t>
            </a:r>
          </a:p>
          <a:p>
            <a:pPr marL="12700">
              <a:lnSpc>
                <a:spcPct val="100000"/>
              </a:lnSpc>
            </a:pPr>
            <a:endParaRPr sz="2000" dirty="0">
              <a:latin typeface="Carlito"/>
              <a:cs typeface="Carlito"/>
            </a:endParaRPr>
          </a:p>
        </p:txBody>
      </p:sp>
      <p:sp>
        <p:nvSpPr>
          <p:cNvPr id="8" name="object 8"/>
          <p:cNvSpPr/>
          <p:nvPr/>
        </p:nvSpPr>
        <p:spPr>
          <a:xfrm>
            <a:off x="769619" y="10667"/>
            <a:ext cx="11422380" cy="462280"/>
          </a:xfrm>
          <a:custGeom>
            <a:avLst/>
            <a:gdLst/>
            <a:ahLst/>
            <a:cxnLst/>
            <a:rect l="l" t="t" r="r" b="b"/>
            <a:pathLst>
              <a:path w="11422380" h="462280">
                <a:moveTo>
                  <a:pt x="11422380" y="0"/>
                </a:moveTo>
                <a:lnTo>
                  <a:pt x="0" y="0"/>
                </a:lnTo>
                <a:lnTo>
                  <a:pt x="0" y="461771"/>
                </a:lnTo>
                <a:lnTo>
                  <a:pt x="11422380" y="461771"/>
                </a:lnTo>
                <a:lnTo>
                  <a:pt x="11422380" y="0"/>
                </a:lnTo>
                <a:close/>
              </a:path>
            </a:pathLst>
          </a:custGeom>
          <a:solidFill>
            <a:srgbClr val="92D050"/>
          </a:solidFill>
        </p:spPr>
        <p:txBody>
          <a:bodyPr wrap="square" lIns="0" tIns="0" rIns="0" bIns="0" rtlCol="0"/>
          <a:lstStyle/>
          <a:p>
            <a:endParaRPr/>
          </a:p>
        </p:txBody>
      </p:sp>
      <p:sp>
        <p:nvSpPr>
          <p:cNvPr id="9" name="object 9"/>
          <p:cNvSpPr txBox="1">
            <a:spLocks noGrp="1"/>
          </p:cNvSpPr>
          <p:nvPr>
            <p:ph type="title"/>
          </p:nvPr>
        </p:nvSpPr>
        <p:spPr>
          <a:xfrm>
            <a:off x="848969" y="23621"/>
            <a:ext cx="3319779"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Carlito"/>
                <a:cs typeface="Carlito"/>
              </a:rPr>
              <a:t>BASICS:</a:t>
            </a:r>
            <a:r>
              <a:rPr sz="2400" b="1" spc="-60" dirty="0">
                <a:latin typeface="Carlito"/>
                <a:cs typeface="Carlito"/>
              </a:rPr>
              <a:t> </a:t>
            </a:r>
            <a:r>
              <a:rPr sz="2400" b="1" spc="-10" dirty="0">
                <a:latin typeface="Carlito"/>
                <a:cs typeface="Carlito"/>
              </a:rPr>
              <a:t>METHODOLOGIES</a:t>
            </a:r>
            <a:endParaRPr sz="2400">
              <a:latin typeface="Carlito"/>
              <a:cs typeface="Carlito"/>
            </a:endParaRPr>
          </a:p>
        </p:txBody>
      </p:sp>
      <p:sp>
        <p:nvSpPr>
          <p:cNvPr id="10" name="object 10"/>
          <p:cNvSpPr/>
          <p:nvPr/>
        </p:nvSpPr>
        <p:spPr>
          <a:xfrm>
            <a:off x="100584" y="6429754"/>
            <a:ext cx="5621020" cy="368935"/>
          </a:xfrm>
          <a:custGeom>
            <a:avLst/>
            <a:gdLst/>
            <a:ahLst/>
            <a:cxnLst/>
            <a:rect l="l" t="t" r="r" b="b"/>
            <a:pathLst>
              <a:path w="5621020" h="368934">
                <a:moveTo>
                  <a:pt x="5620512" y="0"/>
                </a:moveTo>
                <a:lnTo>
                  <a:pt x="0" y="0"/>
                </a:lnTo>
                <a:lnTo>
                  <a:pt x="0" y="368808"/>
                </a:lnTo>
                <a:lnTo>
                  <a:pt x="5620512" y="368808"/>
                </a:lnTo>
                <a:lnTo>
                  <a:pt x="5620512" y="0"/>
                </a:lnTo>
                <a:close/>
              </a:path>
            </a:pathLst>
          </a:custGeom>
          <a:solidFill>
            <a:srgbClr val="EC7C30"/>
          </a:solidFill>
        </p:spPr>
        <p:txBody>
          <a:bodyPr wrap="square" lIns="0" tIns="0" rIns="0" bIns="0" rtlCol="0"/>
          <a:lstStyle/>
          <a:p>
            <a:endParaRPr/>
          </a:p>
        </p:txBody>
      </p:sp>
      <p:sp>
        <p:nvSpPr>
          <p:cNvPr id="11" name="object 11"/>
          <p:cNvSpPr txBox="1"/>
          <p:nvPr/>
        </p:nvSpPr>
        <p:spPr>
          <a:xfrm>
            <a:off x="179323" y="6448450"/>
            <a:ext cx="5417185" cy="300355"/>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Carlito"/>
                <a:cs typeface="Carlito"/>
              </a:rPr>
              <a:t>Want </a:t>
            </a:r>
            <a:r>
              <a:rPr sz="1800" b="1" spc="-10" dirty="0">
                <a:latin typeface="Carlito"/>
                <a:cs typeface="Carlito"/>
              </a:rPr>
              <a:t>more </a:t>
            </a:r>
            <a:r>
              <a:rPr sz="1800" b="1" spc="-5" dirty="0">
                <a:latin typeface="Carlito"/>
                <a:cs typeface="Carlito"/>
              </a:rPr>
              <a:t>reading? Check: Maximise </a:t>
            </a:r>
            <a:r>
              <a:rPr sz="1800" b="1" spc="-35" dirty="0">
                <a:latin typeface="Carlito"/>
                <a:cs typeface="Carlito"/>
              </a:rPr>
              <a:t>Your </a:t>
            </a:r>
            <a:r>
              <a:rPr sz="1800" b="1" dirty="0">
                <a:latin typeface="Carlito"/>
                <a:cs typeface="Carlito"/>
              </a:rPr>
              <a:t>Impact</a:t>
            </a:r>
            <a:r>
              <a:rPr sz="1800" b="1" spc="-60" dirty="0">
                <a:latin typeface="Carlito"/>
                <a:cs typeface="Carlito"/>
              </a:rPr>
              <a:t> </a:t>
            </a:r>
            <a:r>
              <a:rPr sz="1800" b="1" dirty="0">
                <a:latin typeface="Carlito"/>
                <a:cs typeface="Carlito"/>
              </a:rPr>
              <a:t>Guide</a:t>
            </a:r>
            <a:endParaRPr sz="1800" dirty="0">
              <a:latin typeface="Carlito"/>
              <a:cs typeface="Carl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8871" y="553212"/>
            <a:ext cx="11559594" cy="572724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0667"/>
            <a:ext cx="12192000" cy="462280"/>
          </a:xfrm>
          <a:custGeom>
            <a:avLst/>
            <a:gdLst/>
            <a:ahLst/>
            <a:cxnLst/>
            <a:rect l="l" t="t" r="r" b="b"/>
            <a:pathLst>
              <a:path w="12192000" h="462280">
                <a:moveTo>
                  <a:pt x="12192000" y="0"/>
                </a:moveTo>
                <a:lnTo>
                  <a:pt x="0" y="0"/>
                </a:lnTo>
                <a:lnTo>
                  <a:pt x="0" y="461771"/>
                </a:lnTo>
                <a:lnTo>
                  <a:pt x="12192000" y="461771"/>
                </a:lnTo>
                <a:lnTo>
                  <a:pt x="12192000" y="0"/>
                </a:lnTo>
                <a:close/>
              </a:path>
            </a:pathLst>
          </a:custGeom>
          <a:solidFill>
            <a:srgbClr val="92D050"/>
          </a:solidFill>
        </p:spPr>
        <p:txBody>
          <a:bodyPr wrap="square" lIns="0" tIns="0" rIns="0" bIns="0" rtlCol="0"/>
          <a:lstStyle/>
          <a:p>
            <a:endParaRPr/>
          </a:p>
        </p:txBody>
      </p:sp>
      <p:sp>
        <p:nvSpPr>
          <p:cNvPr id="4" name="object 4"/>
          <p:cNvSpPr txBox="1">
            <a:spLocks noGrp="1"/>
          </p:cNvSpPr>
          <p:nvPr>
            <p:ph type="title"/>
          </p:nvPr>
        </p:nvSpPr>
        <p:spPr>
          <a:xfrm>
            <a:off x="78739" y="23621"/>
            <a:ext cx="4179570" cy="391160"/>
          </a:xfrm>
          <a:prstGeom prst="rect">
            <a:avLst/>
          </a:prstGeom>
        </p:spPr>
        <p:txBody>
          <a:bodyPr vert="horz" wrap="square" lIns="0" tIns="12700" rIns="0" bIns="0" rtlCol="0">
            <a:spAutoFit/>
          </a:bodyPr>
          <a:lstStyle/>
          <a:p>
            <a:pPr marL="12700">
              <a:lnSpc>
                <a:spcPct val="100000"/>
              </a:lnSpc>
              <a:spcBef>
                <a:spcPts val="100"/>
              </a:spcBef>
            </a:pPr>
            <a:r>
              <a:rPr sz="2400" b="1" spc="-35" dirty="0">
                <a:latin typeface="Carlito"/>
                <a:cs typeface="Carlito"/>
              </a:rPr>
              <a:t>IMPACT </a:t>
            </a:r>
            <a:r>
              <a:rPr sz="2400" b="1" spc="-10" dirty="0">
                <a:latin typeface="Carlito"/>
                <a:cs typeface="Carlito"/>
              </a:rPr>
              <a:t>MANAGEMENT</a:t>
            </a:r>
            <a:r>
              <a:rPr sz="2400" b="1" spc="-25" dirty="0">
                <a:latin typeface="Carlito"/>
                <a:cs typeface="Carlito"/>
              </a:rPr>
              <a:t> </a:t>
            </a:r>
            <a:r>
              <a:rPr sz="2400" b="1" spc="-15" dirty="0">
                <a:latin typeface="Carlito"/>
                <a:cs typeface="Carlito"/>
              </a:rPr>
              <a:t>PROJECT</a:t>
            </a:r>
            <a:endParaRPr sz="2400">
              <a:latin typeface="Carlito"/>
              <a:cs typeface="Carlito"/>
            </a:endParaRPr>
          </a:p>
        </p:txBody>
      </p:sp>
      <p:sp>
        <p:nvSpPr>
          <p:cNvPr id="5" name="object 5"/>
          <p:cNvSpPr/>
          <p:nvPr/>
        </p:nvSpPr>
        <p:spPr>
          <a:xfrm>
            <a:off x="180691" y="6410551"/>
            <a:ext cx="1836411" cy="39287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063239" y="6187438"/>
            <a:ext cx="1990513" cy="67056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47572" y="10667"/>
            <a:ext cx="11044555" cy="462280"/>
          </a:xfrm>
          <a:custGeom>
            <a:avLst/>
            <a:gdLst/>
            <a:ahLst/>
            <a:cxnLst/>
            <a:rect l="l" t="t" r="r" b="b"/>
            <a:pathLst>
              <a:path w="11044555" h="462280">
                <a:moveTo>
                  <a:pt x="11044428" y="0"/>
                </a:moveTo>
                <a:lnTo>
                  <a:pt x="0" y="0"/>
                </a:lnTo>
                <a:lnTo>
                  <a:pt x="0" y="461771"/>
                </a:lnTo>
                <a:lnTo>
                  <a:pt x="11044428" y="461771"/>
                </a:lnTo>
                <a:lnTo>
                  <a:pt x="11044428" y="0"/>
                </a:lnTo>
                <a:close/>
              </a:path>
            </a:pathLst>
          </a:custGeom>
          <a:solidFill>
            <a:srgbClr val="92D050"/>
          </a:solidFill>
        </p:spPr>
        <p:txBody>
          <a:bodyPr wrap="square" lIns="0" tIns="0" rIns="0" bIns="0" rtlCol="0"/>
          <a:lstStyle/>
          <a:p>
            <a:endParaRPr/>
          </a:p>
        </p:txBody>
      </p:sp>
      <p:sp>
        <p:nvSpPr>
          <p:cNvPr id="3" name="object 3"/>
          <p:cNvSpPr txBox="1">
            <a:spLocks noGrp="1"/>
          </p:cNvSpPr>
          <p:nvPr>
            <p:ph type="title"/>
          </p:nvPr>
        </p:nvSpPr>
        <p:spPr>
          <a:xfrm>
            <a:off x="1226921" y="23621"/>
            <a:ext cx="3644265"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Carlito"/>
                <a:cs typeface="Carlito"/>
              </a:rPr>
              <a:t>BASICS: </a:t>
            </a:r>
            <a:r>
              <a:rPr sz="2400" b="1" spc="-20" dirty="0">
                <a:latin typeface="Carlito"/>
                <a:cs typeface="Carlito"/>
              </a:rPr>
              <a:t>THEORY </a:t>
            </a:r>
            <a:r>
              <a:rPr sz="2400" b="1" spc="-5" dirty="0">
                <a:latin typeface="Carlito"/>
                <a:cs typeface="Carlito"/>
              </a:rPr>
              <a:t>OF</a:t>
            </a:r>
            <a:r>
              <a:rPr sz="2400" b="1" spc="-35" dirty="0">
                <a:latin typeface="Carlito"/>
                <a:cs typeface="Carlito"/>
              </a:rPr>
              <a:t> </a:t>
            </a:r>
            <a:r>
              <a:rPr sz="2400" b="1" spc="-5" dirty="0">
                <a:latin typeface="Carlito"/>
                <a:cs typeface="Carlito"/>
              </a:rPr>
              <a:t>CHANGE</a:t>
            </a:r>
            <a:endParaRPr sz="2400">
              <a:latin typeface="Carlito"/>
              <a:cs typeface="Carlito"/>
            </a:endParaRPr>
          </a:p>
        </p:txBody>
      </p:sp>
      <p:sp>
        <p:nvSpPr>
          <p:cNvPr id="4" name="object 4"/>
          <p:cNvSpPr txBox="1"/>
          <p:nvPr/>
        </p:nvSpPr>
        <p:spPr>
          <a:xfrm>
            <a:off x="7405496" y="1315364"/>
            <a:ext cx="4360545" cy="3043555"/>
          </a:xfrm>
          <a:prstGeom prst="rect">
            <a:avLst/>
          </a:prstGeom>
        </p:spPr>
        <p:txBody>
          <a:bodyPr vert="horz" wrap="square" lIns="0" tIns="88900" rIns="0" bIns="0" rtlCol="0">
            <a:spAutoFit/>
          </a:bodyPr>
          <a:lstStyle/>
          <a:p>
            <a:pPr marL="12700">
              <a:lnSpc>
                <a:spcPct val="100000"/>
              </a:lnSpc>
              <a:spcBef>
                <a:spcPts val="700"/>
              </a:spcBef>
            </a:pPr>
            <a:r>
              <a:rPr sz="2800" b="1" u="heavy" spc="-25" dirty="0">
                <a:uFill>
                  <a:solidFill>
                    <a:srgbClr val="000000"/>
                  </a:solidFill>
                </a:uFill>
                <a:latin typeface="Carlito"/>
                <a:cs typeface="Carlito"/>
              </a:rPr>
              <a:t>THEORY </a:t>
            </a:r>
            <a:r>
              <a:rPr sz="2800" b="1" u="heavy" spc="-5" dirty="0">
                <a:uFill>
                  <a:solidFill>
                    <a:srgbClr val="000000"/>
                  </a:solidFill>
                </a:uFill>
                <a:latin typeface="Carlito"/>
                <a:cs typeface="Carlito"/>
              </a:rPr>
              <a:t>OF</a:t>
            </a:r>
            <a:r>
              <a:rPr sz="2800" b="1" u="heavy" spc="10" dirty="0">
                <a:uFill>
                  <a:solidFill>
                    <a:srgbClr val="000000"/>
                  </a:solidFill>
                </a:uFill>
                <a:latin typeface="Carlito"/>
                <a:cs typeface="Carlito"/>
              </a:rPr>
              <a:t> </a:t>
            </a:r>
            <a:r>
              <a:rPr sz="2800" b="1" u="heavy" spc="-10" dirty="0">
                <a:uFill>
                  <a:solidFill>
                    <a:srgbClr val="000000"/>
                  </a:solidFill>
                </a:uFill>
                <a:latin typeface="Carlito"/>
                <a:cs typeface="Carlito"/>
              </a:rPr>
              <a:t>CHANGE</a:t>
            </a:r>
            <a:endParaRPr sz="2800">
              <a:latin typeface="Carlito"/>
              <a:cs typeface="Carlito"/>
            </a:endParaRPr>
          </a:p>
          <a:p>
            <a:pPr marL="355600" indent="-342900">
              <a:lnSpc>
                <a:spcPct val="100000"/>
              </a:lnSpc>
              <a:spcBef>
                <a:spcPts val="600"/>
              </a:spcBef>
              <a:buAutoNum type="arabicPeriod"/>
              <a:tabLst>
                <a:tab pos="355600" algn="l"/>
              </a:tabLst>
            </a:pPr>
            <a:r>
              <a:rPr sz="2800" spc="-45" dirty="0">
                <a:latin typeface="Carlito"/>
                <a:cs typeface="Carlito"/>
              </a:rPr>
              <a:t>IMPACT </a:t>
            </a:r>
            <a:r>
              <a:rPr sz="2800" spc="-5" dirty="0">
                <a:latin typeface="Carlito"/>
                <a:cs typeface="Carlito"/>
              </a:rPr>
              <a:t>– long </a:t>
            </a:r>
            <a:r>
              <a:rPr sz="2800" spc="-10" dirty="0">
                <a:latin typeface="Carlito"/>
                <a:cs typeface="Carlito"/>
              </a:rPr>
              <a:t>term</a:t>
            </a:r>
            <a:r>
              <a:rPr sz="2800" spc="80" dirty="0">
                <a:latin typeface="Carlito"/>
                <a:cs typeface="Carlito"/>
              </a:rPr>
              <a:t> </a:t>
            </a:r>
            <a:r>
              <a:rPr sz="2800" spc="-15" dirty="0">
                <a:latin typeface="Carlito"/>
                <a:cs typeface="Carlito"/>
              </a:rPr>
              <a:t>goal</a:t>
            </a:r>
            <a:endParaRPr sz="2800">
              <a:latin typeface="Carlito"/>
              <a:cs typeface="Carlito"/>
            </a:endParaRPr>
          </a:p>
          <a:p>
            <a:pPr marL="355600" indent="-342900">
              <a:lnSpc>
                <a:spcPct val="100000"/>
              </a:lnSpc>
              <a:spcBef>
                <a:spcPts val="600"/>
              </a:spcBef>
              <a:buAutoNum type="arabicPeriod"/>
              <a:tabLst>
                <a:tab pos="355600" algn="l"/>
              </a:tabLst>
            </a:pPr>
            <a:r>
              <a:rPr sz="2800" spc="-15" dirty="0">
                <a:latin typeface="Carlito"/>
                <a:cs typeface="Carlito"/>
              </a:rPr>
              <a:t>Outcomes </a:t>
            </a:r>
            <a:r>
              <a:rPr sz="2800" spc="-5" dirty="0">
                <a:latin typeface="Carlito"/>
                <a:cs typeface="Carlito"/>
              </a:rPr>
              <a:t>-</a:t>
            </a:r>
            <a:r>
              <a:rPr sz="2800" spc="35" dirty="0">
                <a:latin typeface="Carlito"/>
                <a:cs typeface="Carlito"/>
              </a:rPr>
              <a:t> </a:t>
            </a:r>
            <a:r>
              <a:rPr sz="2800" spc="-10" dirty="0">
                <a:latin typeface="Carlito"/>
                <a:cs typeface="Carlito"/>
              </a:rPr>
              <a:t>Changes</a:t>
            </a:r>
            <a:endParaRPr sz="2800">
              <a:latin typeface="Carlito"/>
              <a:cs typeface="Carlito"/>
            </a:endParaRPr>
          </a:p>
          <a:p>
            <a:pPr marL="355600" indent="-342900">
              <a:lnSpc>
                <a:spcPct val="100000"/>
              </a:lnSpc>
              <a:spcBef>
                <a:spcPts val="600"/>
              </a:spcBef>
              <a:buAutoNum type="arabicPeriod"/>
              <a:tabLst>
                <a:tab pos="355600" algn="l"/>
              </a:tabLst>
            </a:pPr>
            <a:r>
              <a:rPr sz="2800" spc="-10" dirty="0">
                <a:latin typeface="Carlito"/>
                <a:cs typeface="Carlito"/>
              </a:rPr>
              <a:t>Outputs </a:t>
            </a:r>
            <a:r>
              <a:rPr sz="2800" spc="-5" dirty="0">
                <a:latin typeface="Carlito"/>
                <a:cs typeface="Carlito"/>
              </a:rPr>
              <a:t>– </a:t>
            </a:r>
            <a:r>
              <a:rPr sz="2800" spc="-10" dirty="0">
                <a:latin typeface="Carlito"/>
                <a:cs typeface="Carlito"/>
              </a:rPr>
              <a:t>Expected</a:t>
            </a:r>
            <a:r>
              <a:rPr sz="2800" spc="35" dirty="0">
                <a:latin typeface="Carlito"/>
                <a:cs typeface="Carlito"/>
              </a:rPr>
              <a:t> </a:t>
            </a:r>
            <a:r>
              <a:rPr sz="2800" spc="-20" dirty="0">
                <a:latin typeface="Carlito"/>
                <a:cs typeface="Carlito"/>
              </a:rPr>
              <a:t>rersults</a:t>
            </a:r>
            <a:endParaRPr sz="2800">
              <a:latin typeface="Carlito"/>
              <a:cs typeface="Carlito"/>
            </a:endParaRPr>
          </a:p>
          <a:p>
            <a:pPr marL="355600" indent="-342900">
              <a:lnSpc>
                <a:spcPct val="100000"/>
              </a:lnSpc>
              <a:spcBef>
                <a:spcPts val="600"/>
              </a:spcBef>
              <a:buAutoNum type="arabicPeriod"/>
              <a:tabLst>
                <a:tab pos="355600" algn="l"/>
              </a:tabLst>
            </a:pPr>
            <a:r>
              <a:rPr sz="2800" spc="-5" dirty="0">
                <a:latin typeface="Carlito"/>
                <a:cs typeface="Carlito"/>
              </a:rPr>
              <a:t>Activities</a:t>
            </a:r>
            <a:endParaRPr sz="2800">
              <a:latin typeface="Carlito"/>
              <a:cs typeface="Carlito"/>
            </a:endParaRPr>
          </a:p>
          <a:p>
            <a:pPr marL="355600" indent="-342900">
              <a:lnSpc>
                <a:spcPct val="100000"/>
              </a:lnSpc>
              <a:spcBef>
                <a:spcPts val="600"/>
              </a:spcBef>
              <a:buAutoNum type="arabicPeriod"/>
              <a:tabLst>
                <a:tab pos="355600" algn="l"/>
              </a:tabLst>
            </a:pPr>
            <a:r>
              <a:rPr sz="2800" spc="-15" dirty="0">
                <a:latin typeface="Carlito"/>
                <a:cs typeface="Carlito"/>
              </a:rPr>
              <a:t>Resources</a:t>
            </a:r>
            <a:endParaRPr sz="2800">
              <a:latin typeface="Carlito"/>
              <a:cs typeface="Carlito"/>
            </a:endParaRPr>
          </a:p>
        </p:txBody>
      </p:sp>
      <p:sp>
        <p:nvSpPr>
          <p:cNvPr id="5" name="object 5"/>
          <p:cNvSpPr/>
          <p:nvPr/>
        </p:nvSpPr>
        <p:spPr>
          <a:xfrm>
            <a:off x="156971" y="896524"/>
            <a:ext cx="6853428" cy="503335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293370" y="1229613"/>
            <a:ext cx="11605259" cy="4741683"/>
          </a:xfrm>
          <a:prstGeom prst="rect">
            <a:avLst/>
          </a:prstGeom>
        </p:spPr>
        <p:txBody>
          <a:bodyPr vert="horz" wrap="square" lIns="0" tIns="12065" rIns="0" bIns="0" rtlCol="0">
            <a:spAutoFit/>
          </a:bodyPr>
          <a:lstStyle/>
          <a:p>
            <a:pPr marL="5346700">
              <a:lnSpc>
                <a:spcPct val="100000"/>
              </a:lnSpc>
              <a:spcBef>
                <a:spcPts val="15"/>
              </a:spcBef>
            </a:pPr>
            <a:endParaRPr sz="2150" dirty="0">
              <a:latin typeface="Carlito"/>
              <a:cs typeface="Carlito"/>
            </a:endParaRPr>
          </a:p>
          <a:p>
            <a:pPr marL="5359400">
              <a:lnSpc>
                <a:spcPct val="100000"/>
              </a:lnSpc>
              <a:spcBef>
                <a:spcPts val="5"/>
              </a:spcBef>
            </a:pPr>
            <a:r>
              <a:rPr spc="-35" dirty="0"/>
              <a:t>RESULTS </a:t>
            </a:r>
            <a:r>
              <a:rPr spc="-5" dirty="0"/>
              <a:t>or</a:t>
            </a:r>
            <a:r>
              <a:rPr spc="50" dirty="0"/>
              <a:t> </a:t>
            </a:r>
            <a:r>
              <a:rPr spc="-10" dirty="0"/>
              <a:t>OUTPUTS</a:t>
            </a:r>
          </a:p>
          <a:p>
            <a:pPr marL="5359400">
              <a:lnSpc>
                <a:spcPct val="100000"/>
              </a:lnSpc>
            </a:pPr>
            <a:r>
              <a:rPr b="0" spc="-10" dirty="0">
                <a:latin typeface="Carlito"/>
                <a:cs typeface="Carlito"/>
              </a:rPr>
              <a:t>Direct results </a:t>
            </a:r>
            <a:r>
              <a:rPr b="0" spc="-5" dirty="0">
                <a:latin typeface="Carlito"/>
                <a:cs typeface="Carlito"/>
              </a:rPr>
              <a:t>of the</a:t>
            </a:r>
            <a:r>
              <a:rPr b="0" spc="25" dirty="0">
                <a:latin typeface="Carlito"/>
                <a:cs typeface="Carlito"/>
              </a:rPr>
              <a:t> </a:t>
            </a:r>
            <a:r>
              <a:rPr b="0" spc="-5" dirty="0">
                <a:latin typeface="Carlito"/>
                <a:cs typeface="Carlito"/>
              </a:rPr>
              <a:t>activities.</a:t>
            </a:r>
            <a:endParaRPr lang="sr-Latn-RS" b="0" spc="-5" dirty="0">
              <a:latin typeface="Carlito"/>
              <a:cs typeface="Carlito"/>
            </a:endParaRPr>
          </a:p>
          <a:p>
            <a:pPr marL="5359400">
              <a:lnSpc>
                <a:spcPct val="100000"/>
              </a:lnSpc>
            </a:pPr>
            <a:endParaRPr lang="sr-Latn-RS" b="0" spc="-5" dirty="0"/>
          </a:p>
          <a:p>
            <a:pPr marL="5359400">
              <a:lnSpc>
                <a:spcPct val="100000"/>
              </a:lnSpc>
              <a:spcBef>
                <a:spcPts val="95"/>
              </a:spcBef>
            </a:pPr>
            <a:r>
              <a:rPr lang="en-US" spc="-10" dirty="0"/>
              <a:t>ACTIVITIES</a:t>
            </a:r>
          </a:p>
          <a:p>
            <a:pPr marL="5359400" marR="5080">
              <a:lnSpc>
                <a:spcPct val="100000"/>
              </a:lnSpc>
            </a:pPr>
            <a:r>
              <a:rPr lang="en-US" b="0" spc="-5" dirty="0">
                <a:latin typeface="Carlito"/>
                <a:cs typeface="Carlito"/>
              </a:rPr>
              <a:t>All </a:t>
            </a:r>
            <a:r>
              <a:rPr lang="en-US" b="0" spc="-10" dirty="0">
                <a:latin typeface="Carlito"/>
                <a:cs typeface="Carlito"/>
              </a:rPr>
              <a:t>the </a:t>
            </a:r>
            <a:r>
              <a:rPr lang="en-US" b="0" spc="-5" dirty="0">
                <a:latin typeface="Carlito"/>
                <a:cs typeface="Carlito"/>
              </a:rPr>
              <a:t>things social </a:t>
            </a:r>
            <a:r>
              <a:rPr lang="en-US" b="0" spc="-10" dirty="0">
                <a:latin typeface="Carlito"/>
                <a:cs typeface="Carlito"/>
              </a:rPr>
              <a:t>enterprise do: deliver </a:t>
            </a:r>
            <a:r>
              <a:rPr lang="en-US" b="0" spc="-15" dirty="0">
                <a:latin typeface="Carlito"/>
                <a:cs typeface="Carlito"/>
              </a:rPr>
              <a:t>products </a:t>
            </a:r>
            <a:r>
              <a:rPr lang="en-US" b="0" spc="-5" dirty="0">
                <a:latin typeface="Carlito"/>
                <a:cs typeface="Carlito"/>
              </a:rPr>
              <a:t>and  </a:t>
            </a:r>
            <a:r>
              <a:rPr lang="en-US" b="0" dirty="0">
                <a:latin typeface="Carlito"/>
                <a:cs typeface="Carlito"/>
              </a:rPr>
              <a:t>services; </a:t>
            </a:r>
            <a:r>
              <a:rPr lang="en-US" b="0" spc="-20" dirty="0">
                <a:latin typeface="Carlito"/>
                <a:cs typeface="Carlito"/>
              </a:rPr>
              <a:t>offer </a:t>
            </a:r>
            <a:r>
              <a:rPr lang="en-US" b="0" spc="-15" dirty="0">
                <a:latin typeface="Carlito"/>
                <a:cs typeface="Carlito"/>
              </a:rPr>
              <a:t>programs </a:t>
            </a:r>
            <a:r>
              <a:rPr lang="en-US" b="0" spc="-5" dirty="0">
                <a:latin typeface="Carlito"/>
                <a:cs typeface="Carlito"/>
              </a:rPr>
              <a:t>and </a:t>
            </a:r>
            <a:r>
              <a:rPr lang="en-US" b="0" spc="-10" dirty="0">
                <a:latin typeface="Carlito"/>
                <a:cs typeface="Carlito"/>
              </a:rPr>
              <a:t>carry out</a:t>
            </a:r>
            <a:r>
              <a:rPr lang="en-US" b="0" spc="50" dirty="0">
                <a:latin typeface="Carlito"/>
                <a:cs typeface="Carlito"/>
              </a:rPr>
              <a:t> </a:t>
            </a:r>
            <a:r>
              <a:rPr lang="en-US" b="0" spc="-25" dirty="0">
                <a:latin typeface="Carlito"/>
                <a:cs typeface="Carlito"/>
              </a:rPr>
              <a:t>advocacy.</a:t>
            </a:r>
          </a:p>
          <a:p>
            <a:pPr marL="5346700">
              <a:lnSpc>
                <a:spcPct val="100000"/>
              </a:lnSpc>
              <a:spcBef>
                <a:spcPts val="15"/>
              </a:spcBef>
            </a:pPr>
            <a:endParaRPr sz="2150" dirty="0">
              <a:latin typeface="Carlito"/>
              <a:cs typeface="Carlito"/>
            </a:endParaRPr>
          </a:p>
          <a:p>
            <a:pPr marL="5359400">
              <a:lnSpc>
                <a:spcPct val="100000"/>
              </a:lnSpc>
            </a:pPr>
            <a:r>
              <a:rPr spc="-20" dirty="0"/>
              <a:t>OUTCOMES</a:t>
            </a:r>
          </a:p>
          <a:p>
            <a:pPr marL="5359400">
              <a:lnSpc>
                <a:spcPct val="100000"/>
              </a:lnSpc>
            </a:pPr>
            <a:r>
              <a:rPr b="0" spc="-10" dirty="0">
                <a:latin typeface="Carlito"/>
                <a:cs typeface="Carlito"/>
              </a:rPr>
              <a:t>Change that </a:t>
            </a:r>
            <a:r>
              <a:rPr b="0" spc="-5" dirty="0">
                <a:latin typeface="Carlito"/>
                <a:cs typeface="Carlito"/>
              </a:rPr>
              <a:t>happen as a </a:t>
            </a:r>
            <a:r>
              <a:rPr b="0" spc="-10" dirty="0">
                <a:latin typeface="Carlito"/>
                <a:cs typeface="Carlito"/>
              </a:rPr>
              <a:t>result </a:t>
            </a:r>
            <a:r>
              <a:rPr b="0" spc="-5" dirty="0">
                <a:latin typeface="Carlito"/>
                <a:cs typeface="Carlito"/>
              </a:rPr>
              <a:t>of the activities of</a:t>
            </a:r>
            <a:r>
              <a:rPr b="0" spc="45" dirty="0">
                <a:latin typeface="Carlito"/>
                <a:cs typeface="Carlito"/>
              </a:rPr>
              <a:t> </a:t>
            </a:r>
            <a:r>
              <a:rPr b="0" spc="-10" dirty="0">
                <a:latin typeface="Carlito"/>
                <a:cs typeface="Carlito"/>
              </a:rPr>
              <a:t>SE.</a:t>
            </a:r>
          </a:p>
          <a:p>
            <a:pPr marL="5346700">
              <a:lnSpc>
                <a:spcPct val="100000"/>
              </a:lnSpc>
              <a:spcBef>
                <a:spcPts val="15"/>
              </a:spcBef>
            </a:pPr>
            <a:endParaRPr sz="2150" dirty="0">
              <a:latin typeface="Carlito"/>
              <a:cs typeface="Carlito"/>
            </a:endParaRPr>
          </a:p>
          <a:p>
            <a:pPr marL="5359400">
              <a:lnSpc>
                <a:spcPct val="100000"/>
              </a:lnSpc>
            </a:pPr>
            <a:r>
              <a:rPr spc="-5" dirty="0"/>
              <a:t>SOCIAL</a:t>
            </a:r>
            <a:r>
              <a:rPr spc="-10" dirty="0"/>
              <a:t> </a:t>
            </a:r>
            <a:r>
              <a:rPr spc="-30" dirty="0"/>
              <a:t>IMPACT</a:t>
            </a:r>
          </a:p>
          <a:p>
            <a:pPr marL="5359400">
              <a:lnSpc>
                <a:spcPct val="100000"/>
              </a:lnSpc>
            </a:pPr>
            <a:r>
              <a:rPr b="0" spc="-10" dirty="0">
                <a:latin typeface="Carlito"/>
                <a:cs typeface="Carlito"/>
              </a:rPr>
              <a:t>Changes </a:t>
            </a:r>
            <a:r>
              <a:rPr b="0" spc="-5" dirty="0">
                <a:latin typeface="Carlito"/>
                <a:cs typeface="Carlito"/>
              </a:rPr>
              <a:t>in people</a:t>
            </a:r>
            <a:r>
              <a:rPr b="0" spc="35" dirty="0">
                <a:latin typeface="Carlito"/>
                <a:cs typeface="Carlito"/>
              </a:rPr>
              <a:t> </a:t>
            </a:r>
            <a:r>
              <a:rPr b="0" spc="-10" dirty="0">
                <a:latin typeface="Carlito"/>
                <a:cs typeface="Carlito"/>
              </a:rPr>
              <a:t>lives.</a:t>
            </a:r>
          </a:p>
          <a:p>
            <a:pPr marL="5359400">
              <a:lnSpc>
                <a:spcPct val="100000"/>
              </a:lnSpc>
            </a:pPr>
            <a:r>
              <a:rPr b="0" spc="-10" dirty="0">
                <a:latin typeface="Carlito"/>
                <a:cs typeface="Carlito"/>
              </a:rPr>
              <a:t>Long-term changes </a:t>
            </a:r>
            <a:r>
              <a:rPr b="0" spc="-15" dirty="0">
                <a:latin typeface="Carlito"/>
                <a:cs typeface="Carlito"/>
              </a:rPr>
              <a:t>we </a:t>
            </a:r>
            <a:r>
              <a:rPr b="0" spc="-20" dirty="0">
                <a:latin typeface="Carlito"/>
                <a:cs typeface="Carlito"/>
              </a:rPr>
              <a:t>create </a:t>
            </a:r>
            <a:r>
              <a:rPr b="0" spc="-5" dirty="0">
                <a:latin typeface="Carlito"/>
                <a:cs typeface="Carlito"/>
              </a:rPr>
              <a:t>in people</a:t>
            </a:r>
            <a:r>
              <a:rPr b="0" spc="130" dirty="0">
                <a:latin typeface="Carlito"/>
                <a:cs typeface="Carlito"/>
              </a:rPr>
              <a:t> </a:t>
            </a:r>
            <a:r>
              <a:rPr b="0" spc="-10" dirty="0">
                <a:latin typeface="Carlito"/>
                <a:cs typeface="Carlito"/>
              </a:rPr>
              <a:t>lives.</a:t>
            </a:r>
          </a:p>
        </p:txBody>
      </p:sp>
      <p:sp>
        <p:nvSpPr>
          <p:cNvPr id="3" name="object 3"/>
          <p:cNvSpPr/>
          <p:nvPr/>
        </p:nvSpPr>
        <p:spPr>
          <a:xfrm>
            <a:off x="769619" y="10667"/>
            <a:ext cx="11422380" cy="462280"/>
          </a:xfrm>
          <a:custGeom>
            <a:avLst/>
            <a:gdLst/>
            <a:ahLst/>
            <a:cxnLst/>
            <a:rect l="l" t="t" r="r" b="b"/>
            <a:pathLst>
              <a:path w="11422380" h="462280">
                <a:moveTo>
                  <a:pt x="11422380" y="0"/>
                </a:moveTo>
                <a:lnTo>
                  <a:pt x="0" y="0"/>
                </a:lnTo>
                <a:lnTo>
                  <a:pt x="0" y="461771"/>
                </a:lnTo>
                <a:lnTo>
                  <a:pt x="11422380" y="461771"/>
                </a:lnTo>
                <a:lnTo>
                  <a:pt x="11422380" y="0"/>
                </a:lnTo>
                <a:close/>
              </a:path>
            </a:pathLst>
          </a:custGeom>
          <a:solidFill>
            <a:srgbClr val="92D050"/>
          </a:solidFill>
        </p:spPr>
        <p:txBody>
          <a:bodyPr wrap="square" lIns="0" tIns="0" rIns="0" bIns="0" rtlCol="0"/>
          <a:lstStyle/>
          <a:p>
            <a:endParaRPr/>
          </a:p>
        </p:txBody>
      </p:sp>
      <p:sp>
        <p:nvSpPr>
          <p:cNvPr id="4" name="object 4"/>
          <p:cNvSpPr txBox="1">
            <a:spLocks noGrp="1"/>
          </p:cNvSpPr>
          <p:nvPr>
            <p:ph type="title"/>
          </p:nvPr>
        </p:nvSpPr>
        <p:spPr>
          <a:xfrm>
            <a:off x="848969" y="23621"/>
            <a:ext cx="302133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Carlito"/>
                <a:cs typeface="Carlito"/>
              </a:rPr>
              <a:t>BASICS: </a:t>
            </a:r>
            <a:r>
              <a:rPr sz="2400" b="1" dirty="0">
                <a:latin typeface="Carlito"/>
                <a:cs typeface="Carlito"/>
              </a:rPr>
              <a:t>SOCIAL</a:t>
            </a:r>
            <a:r>
              <a:rPr sz="2400" b="1" spc="-70" dirty="0">
                <a:latin typeface="Carlito"/>
                <a:cs typeface="Carlito"/>
              </a:rPr>
              <a:t> </a:t>
            </a:r>
            <a:r>
              <a:rPr sz="2400" b="1" spc="-35" dirty="0">
                <a:latin typeface="Carlito"/>
                <a:cs typeface="Carlito"/>
              </a:rPr>
              <a:t>IMPACT</a:t>
            </a:r>
            <a:endParaRPr sz="2400">
              <a:latin typeface="Carlito"/>
              <a:cs typeface="Carlito"/>
            </a:endParaRPr>
          </a:p>
        </p:txBody>
      </p:sp>
      <p:sp>
        <p:nvSpPr>
          <p:cNvPr id="6" name="object 6"/>
          <p:cNvSpPr/>
          <p:nvPr/>
        </p:nvSpPr>
        <p:spPr>
          <a:xfrm>
            <a:off x="41148" y="1272540"/>
            <a:ext cx="5506211" cy="423062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54024" y="10667"/>
            <a:ext cx="11238230" cy="462280"/>
          </a:xfrm>
          <a:custGeom>
            <a:avLst/>
            <a:gdLst/>
            <a:ahLst/>
            <a:cxnLst/>
            <a:rect l="l" t="t" r="r" b="b"/>
            <a:pathLst>
              <a:path w="11238230" h="462280">
                <a:moveTo>
                  <a:pt x="11237976" y="0"/>
                </a:moveTo>
                <a:lnTo>
                  <a:pt x="0" y="0"/>
                </a:lnTo>
                <a:lnTo>
                  <a:pt x="0" y="461771"/>
                </a:lnTo>
                <a:lnTo>
                  <a:pt x="11237976" y="461771"/>
                </a:lnTo>
                <a:lnTo>
                  <a:pt x="11237976" y="0"/>
                </a:lnTo>
                <a:close/>
              </a:path>
            </a:pathLst>
          </a:custGeom>
          <a:solidFill>
            <a:srgbClr val="92D050"/>
          </a:solidFill>
        </p:spPr>
        <p:txBody>
          <a:bodyPr wrap="square" lIns="0" tIns="0" rIns="0" bIns="0" rtlCol="0"/>
          <a:lstStyle/>
          <a:p>
            <a:endParaRPr/>
          </a:p>
        </p:txBody>
      </p:sp>
      <p:sp>
        <p:nvSpPr>
          <p:cNvPr id="3" name="object 3"/>
          <p:cNvSpPr txBox="1">
            <a:spLocks noGrp="1"/>
          </p:cNvSpPr>
          <p:nvPr>
            <p:ph type="title"/>
          </p:nvPr>
        </p:nvSpPr>
        <p:spPr>
          <a:xfrm>
            <a:off x="1032154" y="23621"/>
            <a:ext cx="672973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Carlito"/>
                <a:cs typeface="Carlito"/>
              </a:rPr>
              <a:t>BASICS: </a:t>
            </a:r>
            <a:r>
              <a:rPr sz="2400" b="1" spc="-55" dirty="0">
                <a:latin typeface="Carlito"/>
                <a:cs typeface="Carlito"/>
              </a:rPr>
              <a:t>WHAT </a:t>
            </a:r>
            <a:r>
              <a:rPr sz="2400" b="1" dirty="0">
                <a:latin typeface="Carlito"/>
                <a:cs typeface="Carlito"/>
              </a:rPr>
              <a:t>AND </a:t>
            </a:r>
            <a:r>
              <a:rPr sz="2400" b="1" spc="-10" dirty="0">
                <a:latin typeface="Carlito"/>
                <a:cs typeface="Carlito"/>
              </a:rPr>
              <a:t>HOW </a:t>
            </a:r>
            <a:r>
              <a:rPr sz="2400" b="1" spc="-35" dirty="0">
                <a:latin typeface="Carlito"/>
                <a:cs typeface="Carlito"/>
              </a:rPr>
              <a:t>TO </a:t>
            </a:r>
            <a:r>
              <a:rPr sz="2400" b="1" spc="-5" dirty="0">
                <a:latin typeface="Carlito"/>
                <a:cs typeface="Carlito"/>
              </a:rPr>
              <a:t>MEASURE&gt;</a:t>
            </a:r>
            <a:r>
              <a:rPr sz="2400" b="1" spc="-15" dirty="0">
                <a:latin typeface="Carlito"/>
                <a:cs typeface="Carlito"/>
              </a:rPr>
              <a:t> </a:t>
            </a:r>
            <a:r>
              <a:rPr sz="2400" b="1" spc="-30" dirty="0">
                <a:latin typeface="Carlito"/>
                <a:cs typeface="Carlito"/>
              </a:rPr>
              <a:t>INDICATORS</a:t>
            </a:r>
            <a:endParaRPr sz="2400">
              <a:latin typeface="Carlito"/>
              <a:cs typeface="Carlito"/>
            </a:endParaRPr>
          </a:p>
        </p:txBody>
      </p:sp>
      <p:sp>
        <p:nvSpPr>
          <p:cNvPr id="4" name="object 4"/>
          <p:cNvSpPr/>
          <p:nvPr/>
        </p:nvSpPr>
        <p:spPr>
          <a:xfrm>
            <a:off x="954024" y="641604"/>
            <a:ext cx="11213592" cy="557479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54024" y="6489191"/>
            <a:ext cx="7210425" cy="368935"/>
          </a:xfrm>
          <a:custGeom>
            <a:avLst/>
            <a:gdLst/>
            <a:ahLst/>
            <a:cxnLst/>
            <a:rect l="l" t="t" r="r" b="b"/>
            <a:pathLst>
              <a:path w="7210425" h="368934">
                <a:moveTo>
                  <a:pt x="7210044" y="0"/>
                </a:moveTo>
                <a:lnTo>
                  <a:pt x="0" y="0"/>
                </a:lnTo>
                <a:lnTo>
                  <a:pt x="0" y="368808"/>
                </a:lnTo>
                <a:lnTo>
                  <a:pt x="7210044" y="368808"/>
                </a:lnTo>
                <a:lnTo>
                  <a:pt x="7210044" y="0"/>
                </a:lnTo>
                <a:close/>
              </a:path>
            </a:pathLst>
          </a:custGeom>
          <a:solidFill>
            <a:srgbClr val="EC7C30"/>
          </a:solidFill>
        </p:spPr>
        <p:txBody>
          <a:bodyPr wrap="square" lIns="0" tIns="0" rIns="0" bIns="0" rtlCol="0"/>
          <a:lstStyle/>
          <a:p>
            <a:endParaRPr/>
          </a:p>
        </p:txBody>
      </p:sp>
      <p:sp>
        <p:nvSpPr>
          <p:cNvPr id="7" name="object 7"/>
          <p:cNvSpPr txBox="1"/>
          <p:nvPr/>
        </p:nvSpPr>
        <p:spPr>
          <a:xfrm>
            <a:off x="1032154" y="6507886"/>
            <a:ext cx="692721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rlito"/>
                <a:cs typeface="Carlito"/>
              </a:rPr>
              <a:t>More </a:t>
            </a:r>
            <a:r>
              <a:rPr sz="1800" spc="-15" dirty="0">
                <a:latin typeface="Carlito"/>
                <a:cs typeface="Carlito"/>
              </a:rPr>
              <a:t>info </a:t>
            </a:r>
            <a:r>
              <a:rPr sz="1800" spc="-5" dirty="0">
                <a:latin typeface="Carlito"/>
                <a:cs typeface="Carlito"/>
              </a:rPr>
              <a:t>on </a:t>
            </a:r>
            <a:r>
              <a:rPr sz="1800" spc="-10" dirty="0">
                <a:latin typeface="Carlito"/>
                <a:cs typeface="Carlito"/>
              </a:rPr>
              <a:t>indicators:</a:t>
            </a:r>
            <a:r>
              <a:rPr sz="1800" spc="35" dirty="0">
                <a:latin typeface="Carlito"/>
                <a:cs typeface="Carlito"/>
              </a:rPr>
              <a:t> </a:t>
            </a:r>
            <a:r>
              <a:rPr sz="1800" u="heavy" spc="-10" dirty="0">
                <a:solidFill>
                  <a:srgbClr val="0462C1"/>
                </a:solidFill>
                <a:uFill>
                  <a:solidFill>
                    <a:srgbClr val="0462C1"/>
                  </a:solidFill>
                </a:uFill>
                <a:latin typeface="Carlito"/>
                <a:cs typeface="Carlito"/>
                <a:hlinkClick r:id="rId4"/>
              </a:rPr>
              <a:t>https://ec.europa.eu/eurostat/web/sdi/indicators</a:t>
            </a:r>
            <a:endParaRPr sz="1800">
              <a:latin typeface="Carlito"/>
              <a:cs typeface="Carl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534912" y="6459395"/>
            <a:ext cx="1530806" cy="33108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0667"/>
            <a:ext cx="12192000" cy="462280"/>
          </a:xfrm>
          <a:custGeom>
            <a:avLst/>
            <a:gdLst/>
            <a:ahLst/>
            <a:cxnLst/>
            <a:rect l="l" t="t" r="r" b="b"/>
            <a:pathLst>
              <a:path w="12192000" h="462280">
                <a:moveTo>
                  <a:pt x="12192000" y="0"/>
                </a:moveTo>
                <a:lnTo>
                  <a:pt x="0" y="0"/>
                </a:lnTo>
                <a:lnTo>
                  <a:pt x="0" y="461771"/>
                </a:lnTo>
                <a:lnTo>
                  <a:pt x="12192000" y="461771"/>
                </a:lnTo>
                <a:lnTo>
                  <a:pt x="12192000" y="0"/>
                </a:lnTo>
                <a:close/>
              </a:path>
            </a:pathLst>
          </a:custGeom>
          <a:solidFill>
            <a:srgbClr val="92D050"/>
          </a:solidFill>
        </p:spPr>
        <p:txBody>
          <a:bodyPr wrap="square" lIns="0" tIns="0" rIns="0" bIns="0" rtlCol="0"/>
          <a:lstStyle/>
          <a:p>
            <a:endParaRPr/>
          </a:p>
        </p:txBody>
      </p:sp>
      <p:sp>
        <p:nvSpPr>
          <p:cNvPr id="4" name="object 4"/>
          <p:cNvSpPr txBox="1">
            <a:spLocks noGrp="1"/>
          </p:cNvSpPr>
          <p:nvPr>
            <p:ph type="title"/>
          </p:nvPr>
        </p:nvSpPr>
        <p:spPr>
          <a:xfrm>
            <a:off x="78739" y="23621"/>
            <a:ext cx="5936615"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Carlito"/>
                <a:cs typeface="Carlito"/>
              </a:rPr>
              <a:t>CASE </a:t>
            </a:r>
            <a:r>
              <a:rPr sz="2400" b="1" spc="-45" dirty="0">
                <a:latin typeface="Carlito"/>
                <a:cs typeface="Carlito"/>
              </a:rPr>
              <a:t>STUDY: </a:t>
            </a:r>
            <a:r>
              <a:rPr sz="2400" b="1" spc="-5" dirty="0">
                <a:latin typeface="Carlito"/>
                <a:cs typeface="Carlito"/>
              </a:rPr>
              <a:t>DOBRA </a:t>
            </a:r>
            <a:r>
              <a:rPr sz="2400" b="1" spc="-20" dirty="0">
                <a:latin typeface="Carlito"/>
                <a:cs typeface="Carlito"/>
              </a:rPr>
              <a:t>TORBA </a:t>
            </a:r>
            <a:r>
              <a:rPr sz="2400" b="1" dirty="0">
                <a:latin typeface="Carlito"/>
                <a:cs typeface="Carlito"/>
              </a:rPr>
              <a:t>// </a:t>
            </a:r>
            <a:r>
              <a:rPr sz="2400" b="1" spc="-5" dirty="0">
                <a:latin typeface="Carlito"/>
                <a:cs typeface="Carlito"/>
              </a:rPr>
              <a:t>THE </a:t>
            </a:r>
            <a:r>
              <a:rPr sz="2400" b="1" spc="-10" dirty="0">
                <a:latin typeface="Carlito"/>
                <a:cs typeface="Carlito"/>
              </a:rPr>
              <a:t>GOOD</a:t>
            </a:r>
            <a:r>
              <a:rPr sz="2400" b="1" spc="-5" dirty="0">
                <a:latin typeface="Carlito"/>
                <a:cs typeface="Carlito"/>
              </a:rPr>
              <a:t> </a:t>
            </a:r>
            <a:r>
              <a:rPr sz="2400" b="1" spc="-20" dirty="0">
                <a:latin typeface="Carlito"/>
                <a:cs typeface="Carlito"/>
              </a:rPr>
              <a:t>BAG</a:t>
            </a:r>
            <a:endParaRPr sz="2400">
              <a:latin typeface="Carlito"/>
              <a:cs typeface="Carlito"/>
            </a:endParaRPr>
          </a:p>
        </p:txBody>
      </p:sp>
      <p:sp>
        <p:nvSpPr>
          <p:cNvPr id="5" name="object 5"/>
          <p:cNvSpPr/>
          <p:nvPr/>
        </p:nvSpPr>
        <p:spPr>
          <a:xfrm>
            <a:off x="121920" y="553212"/>
            <a:ext cx="3977640" cy="265176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21920" y="3285744"/>
            <a:ext cx="3977640" cy="2651760"/>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4438903" y="570991"/>
            <a:ext cx="7593330" cy="5604510"/>
          </a:xfrm>
          <a:prstGeom prst="rect">
            <a:avLst/>
          </a:prstGeom>
        </p:spPr>
        <p:txBody>
          <a:bodyPr vert="horz" wrap="square" lIns="0" tIns="12700" rIns="0" bIns="0" rtlCol="0">
            <a:spAutoFit/>
          </a:bodyPr>
          <a:lstStyle/>
          <a:p>
            <a:pPr marL="12700">
              <a:lnSpc>
                <a:spcPct val="100000"/>
              </a:lnSpc>
              <a:spcBef>
                <a:spcPts val="100"/>
              </a:spcBef>
            </a:pPr>
            <a:r>
              <a:rPr sz="1800" b="1" i="1" spc="-5" dirty="0">
                <a:latin typeface="Carlito"/>
                <a:cs typeface="Carlito"/>
              </a:rPr>
              <a:t>The Good </a:t>
            </a:r>
            <a:r>
              <a:rPr sz="1800" b="1" i="1" dirty="0">
                <a:latin typeface="Carlito"/>
                <a:cs typeface="Carlito"/>
              </a:rPr>
              <a:t>Bag is</a:t>
            </a:r>
            <a:r>
              <a:rPr sz="1800" b="1" i="1" spc="20" dirty="0">
                <a:latin typeface="Carlito"/>
                <a:cs typeface="Carlito"/>
              </a:rPr>
              <a:t> </a:t>
            </a:r>
            <a:r>
              <a:rPr sz="1800" b="1" i="1" spc="-25" dirty="0">
                <a:latin typeface="Carlito"/>
                <a:cs typeface="Carlito"/>
              </a:rPr>
              <a:t>better...</a:t>
            </a:r>
            <a:endParaRPr sz="1800">
              <a:latin typeface="Carlito"/>
              <a:cs typeface="Carlito"/>
            </a:endParaRPr>
          </a:p>
          <a:p>
            <a:pPr marL="12700">
              <a:lnSpc>
                <a:spcPct val="100000"/>
              </a:lnSpc>
            </a:pPr>
            <a:r>
              <a:rPr sz="1800" i="1" spc="-10" dirty="0">
                <a:latin typeface="Carlito"/>
                <a:cs typeface="Carlito"/>
              </a:rPr>
              <a:t>...because </a:t>
            </a:r>
            <a:r>
              <a:rPr sz="1800" i="1" spc="-5" dirty="0">
                <a:latin typeface="Carlito"/>
                <a:cs typeface="Carlito"/>
              </a:rPr>
              <a:t>it's one of </a:t>
            </a:r>
            <a:r>
              <a:rPr sz="1800" i="1" dirty="0">
                <a:latin typeface="Carlito"/>
                <a:cs typeface="Carlito"/>
              </a:rPr>
              <a:t>a </a:t>
            </a:r>
            <a:r>
              <a:rPr sz="1800" i="1" spc="-5" dirty="0">
                <a:latin typeface="Carlito"/>
                <a:cs typeface="Carlito"/>
              </a:rPr>
              <a:t>kind </a:t>
            </a:r>
            <a:r>
              <a:rPr sz="1800" i="1" dirty="0">
                <a:latin typeface="Carlito"/>
                <a:cs typeface="Carlito"/>
              </a:rPr>
              <a:t>– </a:t>
            </a:r>
            <a:r>
              <a:rPr sz="1800" i="1" spc="-5" dirty="0">
                <a:latin typeface="Carlito"/>
                <a:cs typeface="Carlito"/>
              </a:rPr>
              <a:t>both as </a:t>
            </a:r>
            <a:r>
              <a:rPr sz="1800" i="1" dirty="0">
                <a:latin typeface="Carlito"/>
                <a:cs typeface="Carlito"/>
              </a:rPr>
              <a:t>a </a:t>
            </a:r>
            <a:r>
              <a:rPr sz="1800" i="1" spc="-5" dirty="0">
                <a:latin typeface="Carlito"/>
                <a:cs typeface="Carlito"/>
              </a:rPr>
              <a:t>bag and as an </a:t>
            </a:r>
            <a:r>
              <a:rPr sz="1800" i="1" spc="-15" dirty="0">
                <a:latin typeface="Carlito"/>
                <a:cs typeface="Carlito"/>
              </a:rPr>
              <a:t>example </a:t>
            </a:r>
            <a:r>
              <a:rPr sz="1800" i="1" spc="-5" dirty="0">
                <a:latin typeface="Carlito"/>
                <a:cs typeface="Carlito"/>
              </a:rPr>
              <a:t>of</a:t>
            </a:r>
            <a:r>
              <a:rPr sz="1800" i="1" spc="114" dirty="0">
                <a:latin typeface="Carlito"/>
                <a:cs typeface="Carlito"/>
              </a:rPr>
              <a:t> </a:t>
            </a:r>
            <a:r>
              <a:rPr sz="1800" i="1" spc="-10" dirty="0">
                <a:latin typeface="Carlito"/>
                <a:cs typeface="Carlito"/>
              </a:rPr>
              <a:t>social</a:t>
            </a:r>
            <a:endParaRPr sz="1800">
              <a:latin typeface="Carlito"/>
              <a:cs typeface="Carlito"/>
            </a:endParaRPr>
          </a:p>
          <a:p>
            <a:pPr marL="12700">
              <a:lnSpc>
                <a:spcPct val="100000"/>
              </a:lnSpc>
            </a:pPr>
            <a:r>
              <a:rPr sz="1800" i="1" spc="-5" dirty="0">
                <a:latin typeface="Carlito"/>
                <a:cs typeface="Carlito"/>
              </a:rPr>
              <a:t>entrepreneurship in</a:t>
            </a:r>
            <a:r>
              <a:rPr sz="1800" i="1" spc="20" dirty="0">
                <a:latin typeface="Carlito"/>
                <a:cs typeface="Carlito"/>
              </a:rPr>
              <a:t> </a:t>
            </a:r>
            <a:r>
              <a:rPr sz="1800" i="1" spc="-5" dirty="0">
                <a:latin typeface="Carlito"/>
                <a:cs typeface="Carlito"/>
              </a:rPr>
              <a:t>Serbia.</a:t>
            </a:r>
            <a:endParaRPr sz="1800">
              <a:latin typeface="Carlito"/>
              <a:cs typeface="Carlito"/>
            </a:endParaRPr>
          </a:p>
          <a:p>
            <a:pPr>
              <a:lnSpc>
                <a:spcPct val="100000"/>
              </a:lnSpc>
              <a:spcBef>
                <a:spcPts val="10"/>
              </a:spcBef>
            </a:pPr>
            <a:endParaRPr sz="2350">
              <a:latin typeface="Carlito"/>
              <a:cs typeface="Carlito"/>
            </a:endParaRPr>
          </a:p>
          <a:p>
            <a:pPr marL="12700" marR="139065">
              <a:lnSpc>
                <a:spcPct val="100000"/>
              </a:lnSpc>
            </a:pPr>
            <a:r>
              <a:rPr sz="1800" i="1" dirty="0">
                <a:latin typeface="Carlito"/>
                <a:cs typeface="Carlito"/>
              </a:rPr>
              <a:t>It's made </a:t>
            </a:r>
            <a:r>
              <a:rPr sz="1800" i="1" spc="-10" dirty="0">
                <a:latin typeface="Carlito"/>
                <a:cs typeface="Carlito"/>
              </a:rPr>
              <a:t>by unemployed </a:t>
            </a:r>
            <a:r>
              <a:rPr sz="1800" i="1" dirty="0">
                <a:latin typeface="Carlito"/>
                <a:cs typeface="Carlito"/>
              </a:rPr>
              <a:t>women </a:t>
            </a:r>
            <a:r>
              <a:rPr sz="1800" i="1" spc="-5" dirty="0">
                <a:latin typeface="Carlito"/>
                <a:cs typeface="Carlito"/>
              </a:rPr>
              <a:t>gathered around several </a:t>
            </a:r>
            <a:r>
              <a:rPr sz="1800" i="1" spc="-10" dirty="0">
                <a:latin typeface="Carlito"/>
                <a:cs typeface="Carlito"/>
              </a:rPr>
              <a:t>associations </a:t>
            </a:r>
            <a:r>
              <a:rPr sz="1800" i="1" spc="-5" dirty="0">
                <a:latin typeface="Carlito"/>
                <a:cs typeface="Carlito"/>
              </a:rPr>
              <a:t>from all  over </a:t>
            </a:r>
            <a:r>
              <a:rPr sz="1800" i="1" dirty="0">
                <a:latin typeface="Carlito"/>
                <a:cs typeface="Carlito"/>
              </a:rPr>
              <a:t>the </a:t>
            </a:r>
            <a:r>
              <a:rPr sz="1800" i="1" spc="-20" dirty="0">
                <a:latin typeface="Carlito"/>
                <a:cs typeface="Carlito"/>
              </a:rPr>
              <a:t>country, </a:t>
            </a:r>
            <a:r>
              <a:rPr sz="1800" i="1" spc="-5" dirty="0">
                <a:latin typeface="Carlito"/>
                <a:cs typeface="Carlito"/>
              </a:rPr>
              <a:t>and </a:t>
            </a:r>
            <a:r>
              <a:rPr sz="1800" i="1" dirty="0">
                <a:latin typeface="Carlito"/>
                <a:cs typeface="Carlito"/>
              </a:rPr>
              <a:t>the </a:t>
            </a:r>
            <a:r>
              <a:rPr sz="1800" i="1" spc="-5" dirty="0">
                <a:latin typeface="Carlito"/>
                <a:cs typeface="Carlito"/>
              </a:rPr>
              <a:t>entire </a:t>
            </a:r>
            <a:r>
              <a:rPr sz="1800" i="1" spc="-10" dirty="0">
                <a:latin typeface="Carlito"/>
                <a:cs typeface="Carlito"/>
              </a:rPr>
              <a:t>income </a:t>
            </a:r>
            <a:r>
              <a:rPr sz="1800" i="1" spc="-5" dirty="0">
                <a:latin typeface="Carlito"/>
                <a:cs typeface="Carlito"/>
              </a:rPr>
              <a:t>made from </a:t>
            </a:r>
            <a:r>
              <a:rPr sz="1800" i="1" dirty="0">
                <a:latin typeface="Carlito"/>
                <a:cs typeface="Carlito"/>
              </a:rPr>
              <a:t>the </a:t>
            </a:r>
            <a:r>
              <a:rPr sz="1800" i="1" spc="-5" dirty="0">
                <a:latin typeface="Carlito"/>
                <a:cs typeface="Carlito"/>
              </a:rPr>
              <a:t>sale is going </a:t>
            </a:r>
            <a:r>
              <a:rPr sz="1800" i="1" spc="-10" dirty="0">
                <a:latin typeface="Carlito"/>
                <a:cs typeface="Carlito"/>
              </a:rPr>
              <a:t>straight </a:t>
            </a:r>
            <a:r>
              <a:rPr sz="1800" i="1" spc="-15" dirty="0">
                <a:latin typeface="Carlito"/>
                <a:cs typeface="Carlito"/>
              </a:rPr>
              <a:t>into  </a:t>
            </a:r>
            <a:r>
              <a:rPr sz="1800" i="1" spc="-5" dirty="0">
                <a:latin typeface="Carlito"/>
                <a:cs typeface="Carlito"/>
              </a:rPr>
              <a:t>their</a:t>
            </a:r>
            <a:r>
              <a:rPr sz="1800" i="1" dirty="0">
                <a:latin typeface="Carlito"/>
                <a:cs typeface="Carlito"/>
              </a:rPr>
              <a:t> </a:t>
            </a:r>
            <a:r>
              <a:rPr sz="1800" i="1" spc="-5" dirty="0">
                <a:latin typeface="Carlito"/>
                <a:cs typeface="Carlito"/>
              </a:rPr>
              <a:t>hands</a:t>
            </a:r>
            <a:endParaRPr sz="1800">
              <a:latin typeface="Carlito"/>
              <a:cs typeface="Carlito"/>
            </a:endParaRPr>
          </a:p>
          <a:p>
            <a:pPr>
              <a:lnSpc>
                <a:spcPct val="100000"/>
              </a:lnSpc>
              <a:spcBef>
                <a:spcPts val="30"/>
              </a:spcBef>
            </a:pPr>
            <a:endParaRPr sz="1750">
              <a:latin typeface="Carlito"/>
              <a:cs typeface="Carlito"/>
            </a:endParaRPr>
          </a:p>
          <a:p>
            <a:pPr marL="12700" marR="281305">
              <a:lnSpc>
                <a:spcPct val="100000"/>
              </a:lnSpc>
            </a:pPr>
            <a:r>
              <a:rPr sz="1800" i="1" spc="-10" dirty="0">
                <a:latin typeface="Carlito"/>
                <a:cs typeface="Carlito"/>
              </a:rPr>
              <a:t>Original domestic </a:t>
            </a:r>
            <a:r>
              <a:rPr sz="1800" i="1" spc="-5" dirty="0">
                <a:latin typeface="Carlito"/>
                <a:cs typeface="Carlito"/>
              </a:rPr>
              <a:t>design, hand–made </a:t>
            </a:r>
            <a:r>
              <a:rPr sz="1800" i="1" spc="-10" dirty="0">
                <a:latin typeface="Carlito"/>
                <a:cs typeface="Carlito"/>
              </a:rPr>
              <a:t>production </a:t>
            </a:r>
            <a:r>
              <a:rPr sz="1800" i="1" spc="-5" dirty="0">
                <a:latin typeface="Carlito"/>
                <a:cs typeface="Carlito"/>
              </a:rPr>
              <a:t>and universal values </a:t>
            </a:r>
            <a:r>
              <a:rPr sz="1800" i="1" dirty="0">
                <a:latin typeface="Carlito"/>
                <a:cs typeface="Carlito"/>
              </a:rPr>
              <a:t>– that is  </a:t>
            </a:r>
            <a:r>
              <a:rPr sz="1800" i="1" spc="-5" dirty="0">
                <a:latin typeface="Carlito"/>
                <a:cs typeface="Carlito"/>
              </a:rPr>
              <a:t>what you </a:t>
            </a:r>
            <a:r>
              <a:rPr sz="1800" i="1" spc="-10" dirty="0">
                <a:latin typeface="Carlito"/>
                <a:cs typeface="Carlito"/>
              </a:rPr>
              <a:t>support by </a:t>
            </a:r>
            <a:r>
              <a:rPr sz="1800" i="1" spc="-5" dirty="0">
                <a:latin typeface="Carlito"/>
                <a:cs typeface="Carlito"/>
              </a:rPr>
              <a:t>buying the </a:t>
            </a:r>
            <a:r>
              <a:rPr sz="1800" i="1" dirty="0">
                <a:latin typeface="Carlito"/>
                <a:cs typeface="Carlito"/>
              </a:rPr>
              <a:t>Good</a:t>
            </a:r>
            <a:r>
              <a:rPr sz="1800" i="1" spc="55" dirty="0">
                <a:latin typeface="Carlito"/>
                <a:cs typeface="Carlito"/>
              </a:rPr>
              <a:t> </a:t>
            </a:r>
            <a:r>
              <a:rPr sz="1800" i="1" spc="-5" dirty="0">
                <a:latin typeface="Carlito"/>
                <a:cs typeface="Carlito"/>
              </a:rPr>
              <a:t>Bag.</a:t>
            </a:r>
            <a:endParaRPr sz="1800">
              <a:latin typeface="Carlito"/>
              <a:cs typeface="Carlito"/>
            </a:endParaRPr>
          </a:p>
          <a:p>
            <a:pPr marL="12700" marR="95885">
              <a:lnSpc>
                <a:spcPct val="100000"/>
              </a:lnSpc>
            </a:pPr>
            <a:r>
              <a:rPr sz="1800" i="1" spc="-10" dirty="0">
                <a:latin typeface="Carlito"/>
                <a:cs typeface="Carlito"/>
              </a:rPr>
              <a:t>Plus, </a:t>
            </a:r>
            <a:r>
              <a:rPr sz="1800" i="1" spc="-5" dirty="0">
                <a:latin typeface="Carlito"/>
                <a:cs typeface="Carlito"/>
              </a:rPr>
              <a:t>you are </a:t>
            </a:r>
            <a:r>
              <a:rPr sz="1800" i="1" spc="-10" dirty="0">
                <a:latin typeface="Carlito"/>
                <a:cs typeface="Carlito"/>
              </a:rPr>
              <a:t>getting </a:t>
            </a:r>
            <a:r>
              <a:rPr sz="1800" i="1" dirty="0">
                <a:latin typeface="Carlito"/>
                <a:cs typeface="Carlito"/>
              </a:rPr>
              <a:t>a </a:t>
            </a:r>
            <a:r>
              <a:rPr sz="1800" i="1" spc="-5" dirty="0">
                <a:latin typeface="Carlito"/>
                <a:cs typeface="Carlito"/>
              </a:rPr>
              <a:t>bag that is unique, beautiful, long–lasting and </a:t>
            </a:r>
            <a:r>
              <a:rPr sz="1800" i="1" spc="-10" dirty="0">
                <a:latin typeface="Carlito"/>
                <a:cs typeface="Carlito"/>
              </a:rPr>
              <a:t>suitable </a:t>
            </a:r>
            <a:r>
              <a:rPr sz="1800" i="1" spc="-15" dirty="0">
                <a:latin typeface="Carlito"/>
                <a:cs typeface="Carlito"/>
              </a:rPr>
              <a:t>for  </a:t>
            </a:r>
            <a:r>
              <a:rPr sz="1800" i="1" spc="-5" dirty="0">
                <a:latin typeface="Carlito"/>
                <a:cs typeface="Carlito"/>
              </a:rPr>
              <a:t>every</a:t>
            </a:r>
            <a:r>
              <a:rPr sz="1800" i="1" spc="-20" dirty="0">
                <a:latin typeface="Carlito"/>
                <a:cs typeface="Carlito"/>
              </a:rPr>
              <a:t> </a:t>
            </a:r>
            <a:r>
              <a:rPr sz="1800" i="1" spc="-10" dirty="0">
                <a:latin typeface="Carlito"/>
                <a:cs typeface="Carlito"/>
              </a:rPr>
              <a:t>occasion.</a:t>
            </a:r>
            <a:endParaRPr sz="1800">
              <a:latin typeface="Carlito"/>
              <a:cs typeface="Carlito"/>
            </a:endParaRPr>
          </a:p>
          <a:p>
            <a:pPr>
              <a:lnSpc>
                <a:spcPct val="100000"/>
              </a:lnSpc>
              <a:spcBef>
                <a:spcPts val="25"/>
              </a:spcBef>
            </a:pPr>
            <a:endParaRPr sz="1750">
              <a:latin typeface="Carlito"/>
              <a:cs typeface="Carlito"/>
            </a:endParaRPr>
          </a:p>
          <a:p>
            <a:pPr marL="12700" marR="5080">
              <a:lnSpc>
                <a:spcPct val="100000"/>
              </a:lnSpc>
            </a:pPr>
            <a:r>
              <a:rPr sz="1800" i="1" spc="-5" dirty="0">
                <a:latin typeface="Carlito"/>
                <a:cs typeface="Carlito"/>
              </a:rPr>
              <a:t>These branded </a:t>
            </a:r>
            <a:r>
              <a:rPr sz="1800" i="1" spc="-10" dirty="0">
                <a:latin typeface="Carlito"/>
                <a:cs typeface="Carlito"/>
              </a:rPr>
              <a:t>promotional </a:t>
            </a:r>
            <a:r>
              <a:rPr sz="1800" i="1" spc="-5" dirty="0">
                <a:latin typeface="Carlito"/>
                <a:cs typeface="Carlito"/>
              </a:rPr>
              <a:t>bags are </a:t>
            </a:r>
            <a:r>
              <a:rPr sz="1800" i="1" dirty="0">
                <a:latin typeface="Carlito"/>
                <a:cs typeface="Carlito"/>
              </a:rPr>
              <a:t>ideal </a:t>
            </a:r>
            <a:r>
              <a:rPr sz="1800" i="1" spc="-10" dirty="0">
                <a:latin typeface="Carlito"/>
                <a:cs typeface="Carlito"/>
              </a:rPr>
              <a:t>for </a:t>
            </a:r>
            <a:r>
              <a:rPr sz="1800" i="1" spc="-5" dirty="0">
                <a:latin typeface="Carlito"/>
                <a:cs typeface="Carlito"/>
              </a:rPr>
              <a:t>an efficient and innovative </a:t>
            </a:r>
            <a:r>
              <a:rPr sz="1800" i="1" spc="-10" dirty="0">
                <a:latin typeface="Carlito"/>
                <a:cs typeface="Carlito"/>
              </a:rPr>
              <a:t>business  promotional</a:t>
            </a:r>
            <a:r>
              <a:rPr sz="1800" i="1" dirty="0">
                <a:latin typeface="Carlito"/>
                <a:cs typeface="Carlito"/>
              </a:rPr>
              <a:t> </a:t>
            </a:r>
            <a:r>
              <a:rPr sz="1800" i="1" spc="-10" dirty="0">
                <a:latin typeface="Carlito"/>
                <a:cs typeface="Carlito"/>
              </a:rPr>
              <a:t>gift.</a:t>
            </a:r>
            <a:endParaRPr sz="1800">
              <a:latin typeface="Carlito"/>
              <a:cs typeface="Carlito"/>
            </a:endParaRPr>
          </a:p>
          <a:p>
            <a:pPr>
              <a:lnSpc>
                <a:spcPct val="100000"/>
              </a:lnSpc>
              <a:spcBef>
                <a:spcPts val="20"/>
              </a:spcBef>
            </a:pPr>
            <a:endParaRPr sz="1750">
              <a:latin typeface="Carlito"/>
              <a:cs typeface="Carlito"/>
            </a:endParaRPr>
          </a:p>
          <a:p>
            <a:pPr marL="12700">
              <a:lnSpc>
                <a:spcPct val="100000"/>
              </a:lnSpc>
              <a:spcBef>
                <a:spcPts val="5"/>
              </a:spcBef>
            </a:pPr>
            <a:r>
              <a:rPr sz="1800" i="1" spc="-5" dirty="0">
                <a:latin typeface="Carlito"/>
                <a:cs typeface="Carlito"/>
              </a:rPr>
              <a:t>MORE ABOUT </a:t>
            </a:r>
            <a:r>
              <a:rPr sz="1800" i="1" dirty="0">
                <a:latin typeface="Carlito"/>
                <a:cs typeface="Carlito"/>
              </a:rPr>
              <a:t>GOOD</a:t>
            </a:r>
            <a:r>
              <a:rPr sz="1800" i="1" spc="-10" dirty="0">
                <a:latin typeface="Carlito"/>
                <a:cs typeface="Carlito"/>
              </a:rPr>
              <a:t> </a:t>
            </a:r>
            <a:r>
              <a:rPr sz="1800" i="1" spc="-20" dirty="0">
                <a:latin typeface="Carlito"/>
                <a:cs typeface="Carlito"/>
              </a:rPr>
              <a:t>BAG</a:t>
            </a:r>
            <a:endParaRPr sz="1800">
              <a:latin typeface="Carlito"/>
              <a:cs typeface="Carlito"/>
            </a:endParaRPr>
          </a:p>
          <a:p>
            <a:pPr marL="12700" marR="2877185">
              <a:lnSpc>
                <a:spcPct val="100000"/>
              </a:lnSpc>
            </a:pPr>
            <a:r>
              <a:rPr sz="1800" i="1" u="heavy" spc="-15" dirty="0">
                <a:solidFill>
                  <a:srgbClr val="0462C1"/>
                </a:solidFill>
                <a:uFill>
                  <a:solidFill>
                    <a:srgbClr val="0462C1"/>
                  </a:solidFill>
                </a:uFill>
                <a:latin typeface="Carlito"/>
                <a:cs typeface="Carlito"/>
                <a:hlinkClick r:id="rId5"/>
              </a:rPr>
              <a:t>https://www.dobratorba.rs/en/ </a:t>
            </a:r>
            <a:r>
              <a:rPr sz="1800" i="1" spc="-15" dirty="0">
                <a:solidFill>
                  <a:srgbClr val="0462C1"/>
                </a:solidFill>
                <a:latin typeface="Carlito"/>
                <a:cs typeface="Carlito"/>
              </a:rPr>
              <a:t> </a:t>
            </a:r>
            <a:r>
              <a:rPr sz="1800" i="1" u="heavy" spc="-10" dirty="0">
                <a:solidFill>
                  <a:srgbClr val="0462C1"/>
                </a:solidFill>
                <a:uFill>
                  <a:solidFill>
                    <a:srgbClr val="0462C1"/>
                  </a:solidFill>
                </a:uFill>
                <a:latin typeface="Carlito"/>
                <a:cs typeface="Carlito"/>
                <a:hlinkClick r:id="rId6"/>
              </a:rPr>
              <a:t>https://www.youtube.com/watch?v=v6lJKrzp_Bc </a:t>
            </a:r>
            <a:r>
              <a:rPr sz="1800" i="1" spc="-10" dirty="0">
                <a:solidFill>
                  <a:srgbClr val="0462C1"/>
                </a:solidFill>
                <a:latin typeface="Carlito"/>
                <a:cs typeface="Carlito"/>
              </a:rPr>
              <a:t> </a:t>
            </a:r>
            <a:r>
              <a:rPr sz="1800" i="1" u="heavy" spc="-10" dirty="0">
                <a:solidFill>
                  <a:srgbClr val="0462C1"/>
                </a:solidFill>
                <a:uFill>
                  <a:solidFill>
                    <a:srgbClr val="0462C1"/>
                  </a:solidFill>
                </a:uFill>
                <a:latin typeface="Carlito"/>
                <a:cs typeface="Carlito"/>
                <a:hlinkClick r:id="rId7"/>
              </a:rPr>
              <a:t>https://www.youtube.com/watch?v=DgPiBqBO5x0</a:t>
            </a:r>
            <a:endParaRPr sz="1800">
              <a:latin typeface="Carlito"/>
              <a:cs typeface="Carl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534912" y="6459395"/>
            <a:ext cx="1530806" cy="33108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0667"/>
            <a:ext cx="12192000" cy="462280"/>
          </a:xfrm>
          <a:custGeom>
            <a:avLst/>
            <a:gdLst/>
            <a:ahLst/>
            <a:cxnLst/>
            <a:rect l="l" t="t" r="r" b="b"/>
            <a:pathLst>
              <a:path w="12192000" h="462280">
                <a:moveTo>
                  <a:pt x="12192000" y="0"/>
                </a:moveTo>
                <a:lnTo>
                  <a:pt x="0" y="0"/>
                </a:lnTo>
                <a:lnTo>
                  <a:pt x="0" y="461771"/>
                </a:lnTo>
                <a:lnTo>
                  <a:pt x="12192000" y="461771"/>
                </a:lnTo>
                <a:lnTo>
                  <a:pt x="12192000" y="0"/>
                </a:lnTo>
                <a:close/>
              </a:path>
            </a:pathLst>
          </a:custGeom>
          <a:solidFill>
            <a:srgbClr val="92D050"/>
          </a:solidFill>
        </p:spPr>
        <p:txBody>
          <a:bodyPr wrap="square" lIns="0" tIns="0" rIns="0" bIns="0" rtlCol="0"/>
          <a:lstStyle/>
          <a:p>
            <a:endParaRPr/>
          </a:p>
        </p:txBody>
      </p:sp>
      <p:sp>
        <p:nvSpPr>
          <p:cNvPr id="4" name="object 4"/>
          <p:cNvSpPr txBox="1">
            <a:spLocks noGrp="1"/>
          </p:cNvSpPr>
          <p:nvPr>
            <p:ph type="title"/>
          </p:nvPr>
        </p:nvSpPr>
        <p:spPr>
          <a:xfrm>
            <a:off x="78739" y="23621"/>
            <a:ext cx="5936615"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Carlito"/>
                <a:cs typeface="Carlito"/>
              </a:rPr>
              <a:t>CASE </a:t>
            </a:r>
            <a:r>
              <a:rPr sz="2400" b="1" spc="-45" dirty="0">
                <a:latin typeface="Carlito"/>
                <a:cs typeface="Carlito"/>
              </a:rPr>
              <a:t>STUDY: </a:t>
            </a:r>
            <a:r>
              <a:rPr sz="2400" b="1" spc="-5" dirty="0">
                <a:latin typeface="Carlito"/>
                <a:cs typeface="Carlito"/>
              </a:rPr>
              <a:t>DOBRA </a:t>
            </a:r>
            <a:r>
              <a:rPr sz="2400" b="1" spc="-20" dirty="0">
                <a:latin typeface="Carlito"/>
                <a:cs typeface="Carlito"/>
              </a:rPr>
              <a:t>TORBA </a:t>
            </a:r>
            <a:r>
              <a:rPr sz="2400" b="1" dirty="0">
                <a:latin typeface="Carlito"/>
                <a:cs typeface="Carlito"/>
              </a:rPr>
              <a:t>// </a:t>
            </a:r>
            <a:r>
              <a:rPr sz="2400" b="1" spc="-5" dirty="0">
                <a:latin typeface="Carlito"/>
                <a:cs typeface="Carlito"/>
              </a:rPr>
              <a:t>THE </a:t>
            </a:r>
            <a:r>
              <a:rPr sz="2400" b="1" spc="-10" dirty="0">
                <a:latin typeface="Carlito"/>
                <a:cs typeface="Carlito"/>
              </a:rPr>
              <a:t>GOOD</a:t>
            </a:r>
            <a:r>
              <a:rPr sz="2400" b="1" dirty="0">
                <a:latin typeface="Carlito"/>
                <a:cs typeface="Carlito"/>
              </a:rPr>
              <a:t> </a:t>
            </a:r>
            <a:r>
              <a:rPr sz="2400" b="1" spc="-20" dirty="0">
                <a:latin typeface="Carlito"/>
                <a:cs typeface="Carlito"/>
              </a:rPr>
              <a:t>BAG</a:t>
            </a:r>
            <a:endParaRPr sz="2400" dirty="0">
              <a:latin typeface="Carlito"/>
              <a:cs typeface="Carlito"/>
            </a:endParaRPr>
          </a:p>
        </p:txBody>
      </p:sp>
      <p:sp>
        <p:nvSpPr>
          <p:cNvPr id="5" name="object 5"/>
          <p:cNvSpPr/>
          <p:nvPr/>
        </p:nvSpPr>
        <p:spPr>
          <a:xfrm>
            <a:off x="211836" y="577595"/>
            <a:ext cx="9541764" cy="353567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82041" y="4203319"/>
            <a:ext cx="7347584" cy="878840"/>
          </a:xfrm>
          <a:prstGeom prst="rect">
            <a:avLst/>
          </a:prstGeom>
        </p:spPr>
        <p:txBody>
          <a:bodyPr vert="horz" wrap="square" lIns="0" tIns="12065" rIns="0" bIns="0" rtlCol="0">
            <a:spAutoFit/>
          </a:bodyPr>
          <a:lstStyle/>
          <a:p>
            <a:pPr marL="12700" marR="5080">
              <a:lnSpc>
                <a:spcPct val="100000"/>
              </a:lnSpc>
              <a:spcBef>
                <a:spcPts val="95"/>
              </a:spcBef>
            </a:pPr>
            <a:r>
              <a:rPr sz="2800" b="1" i="1" spc="-10" dirty="0">
                <a:latin typeface="Carlito"/>
                <a:cs typeface="Carlito"/>
              </a:rPr>
              <a:t>The Good </a:t>
            </a:r>
            <a:r>
              <a:rPr sz="2800" b="1" i="1" spc="-5" dirty="0">
                <a:latin typeface="Carlito"/>
                <a:cs typeface="Carlito"/>
              </a:rPr>
              <a:t>Bag </a:t>
            </a:r>
            <a:r>
              <a:rPr sz="2800" i="1" spc="-5" dirty="0">
                <a:latin typeface="Carlito"/>
                <a:cs typeface="Carlito"/>
              </a:rPr>
              <a:t>is </a:t>
            </a:r>
            <a:r>
              <a:rPr sz="2800" i="1" spc="-15" dirty="0">
                <a:latin typeface="Carlito"/>
                <a:cs typeface="Carlito"/>
              </a:rPr>
              <a:t>better </a:t>
            </a:r>
            <a:r>
              <a:rPr sz="2800" i="1" spc="-10" dirty="0">
                <a:latin typeface="Carlito"/>
                <a:cs typeface="Carlito"/>
              </a:rPr>
              <a:t>because she's </a:t>
            </a:r>
            <a:r>
              <a:rPr sz="2800" i="1" spc="-35" dirty="0">
                <a:latin typeface="Carlito"/>
                <a:cs typeface="Carlito"/>
              </a:rPr>
              <a:t>pretty,  </a:t>
            </a:r>
            <a:r>
              <a:rPr sz="2800" i="1" spc="-10" dirty="0">
                <a:latin typeface="Carlito"/>
                <a:cs typeface="Carlito"/>
              </a:rPr>
              <a:t>practical </a:t>
            </a:r>
            <a:r>
              <a:rPr sz="2800" i="1" spc="-5" dirty="0">
                <a:latin typeface="Carlito"/>
                <a:cs typeface="Carlito"/>
              </a:rPr>
              <a:t>and </a:t>
            </a:r>
            <a:r>
              <a:rPr sz="2800" i="1" spc="-10" dirty="0">
                <a:latin typeface="Carlito"/>
                <a:cs typeface="Carlito"/>
              </a:rPr>
              <a:t>strong </a:t>
            </a:r>
            <a:r>
              <a:rPr sz="2800" i="1" spc="-30" dirty="0">
                <a:latin typeface="Carlito"/>
                <a:cs typeface="Carlito"/>
              </a:rPr>
              <a:t>like </a:t>
            </a:r>
            <a:r>
              <a:rPr sz="2800" i="1" spc="-5" dirty="0">
                <a:latin typeface="Carlito"/>
                <a:cs typeface="Carlito"/>
              </a:rPr>
              <a:t>the women who </a:t>
            </a:r>
            <a:r>
              <a:rPr sz="2800" i="1" spc="-30" dirty="0">
                <a:latin typeface="Carlito"/>
                <a:cs typeface="Carlito"/>
              </a:rPr>
              <a:t>make</a:t>
            </a:r>
            <a:r>
              <a:rPr sz="2800" i="1" spc="105" dirty="0">
                <a:latin typeface="Carlito"/>
                <a:cs typeface="Carlito"/>
              </a:rPr>
              <a:t> </a:t>
            </a:r>
            <a:r>
              <a:rPr sz="2800" i="1" spc="-65" dirty="0">
                <a:latin typeface="Carlito"/>
                <a:cs typeface="Carlito"/>
              </a:rPr>
              <a:t>her.</a:t>
            </a:r>
            <a:endParaRPr sz="2800">
              <a:latin typeface="Carlito"/>
              <a:cs typeface="Carlito"/>
            </a:endParaRPr>
          </a:p>
        </p:txBody>
      </p:sp>
      <p:sp>
        <p:nvSpPr>
          <p:cNvPr id="7" name="object 7"/>
          <p:cNvSpPr txBox="1"/>
          <p:nvPr/>
        </p:nvSpPr>
        <p:spPr>
          <a:xfrm>
            <a:off x="282041" y="5921146"/>
            <a:ext cx="3691890" cy="880110"/>
          </a:xfrm>
          <a:prstGeom prst="rect">
            <a:avLst/>
          </a:prstGeom>
        </p:spPr>
        <p:txBody>
          <a:bodyPr vert="horz" wrap="square" lIns="0" tIns="12700" rIns="0" bIns="0" rtlCol="0">
            <a:spAutoFit/>
          </a:bodyPr>
          <a:lstStyle/>
          <a:p>
            <a:pPr marL="12700">
              <a:lnSpc>
                <a:spcPct val="100000"/>
              </a:lnSpc>
              <a:spcBef>
                <a:spcPts val="100"/>
              </a:spcBef>
            </a:pPr>
            <a:r>
              <a:rPr sz="1400" i="1" dirty="0">
                <a:latin typeface="Carlito"/>
                <a:cs typeface="Carlito"/>
              </a:rPr>
              <a:t>MORE ABOUT GOOD</a:t>
            </a:r>
            <a:r>
              <a:rPr sz="1400" i="1" spc="-90" dirty="0">
                <a:latin typeface="Carlito"/>
                <a:cs typeface="Carlito"/>
              </a:rPr>
              <a:t> </a:t>
            </a:r>
            <a:r>
              <a:rPr sz="1400" i="1" spc="-15" dirty="0">
                <a:latin typeface="Carlito"/>
                <a:cs typeface="Carlito"/>
              </a:rPr>
              <a:t>BAG</a:t>
            </a:r>
            <a:endParaRPr sz="1400">
              <a:latin typeface="Carlito"/>
              <a:cs typeface="Carlito"/>
            </a:endParaRPr>
          </a:p>
          <a:p>
            <a:pPr marL="12700" marR="5080">
              <a:lnSpc>
                <a:spcPct val="100000"/>
              </a:lnSpc>
            </a:pPr>
            <a:r>
              <a:rPr sz="1400" i="1" u="sng" spc="-10" dirty="0">
                <a:solidFill>
                  <a:srgbClr val="0462C1"/>
                </a:solidFill>
                <a:uFill>
                  <a:solidFill>
                    <a:srgbClr val="0462C1"/>
                  </a:solidFill>
                </a:uFill>
                <a:latin typeface="Carlito"/>
                <a:cs typeface="Carlito"/>
                <a:hlinkClick r:id="rId4"/>
              </a:rPr>
              <a:t>https://www.dobratorba.rs/en/ </a:t>
            </a:r>
            <a:r>
              <a:rPr sz="1400" i="1" spc="-10" dirty="0">
                <a:solidFill>
                  <a:srgbClr val="0462C1"/>
                </a:solidFill>
                <a:latin typeface="Carlito"/>
                <a:cs typeface="Carlito"/>
              </a:rPr>
              <a:t> </a:t>
            </a:r>
            <a:r>
              <a:rPr sz="1400" i="1" u="sng" spc="-5" dirty="0">
                <a:solidFill>
                  <a:srgbClr val="0462C1"/>
                </a:solidFill>
                <a:uFill>
                  <a:solidFill>
                    <a:srgbClr val="0462C1"/>
                  </a:solidFill>
                </a:uFill>
                <a:latin typeface="Carlito"/>
                <a:cs typeface="Carlito"/>
                <a:hlinkClick r:id="rId5"/>
              </a:rPr>
              <a:t>https://www.youtube.com/watch?v=v6lJKrzp_Bc </a:t>
            </a:r>
            <a:r>
              <a:rPr sz="1400" i="1" spc="-5" dirty="0">
                <a:solidFill>
                  <a:srgbClr val="0462C1"/>
                </a:solidFill>
                <a:latin typeface="Carlito"/>
                <a:cs typeface="Carlito"/>
              </a:rPr>
              <a:t> </a:t>
            </a:r>
            <a:r>
              <a:rPr sz="1400" i="1" u="sng" spc="-20" dirty="0">
                <a:solidFill>
                  <a:srgbClr val="0462C1"/>
                </a:solidFill>
                <a:uFill>
                  <a:solidFill>
                    <a:srgbClr val="0462C1"/>
                  </a:solidFill>
                </a:uFill>
                <a:latin typeface="Carlito"/>
                <a:cs typeface="Carlito"/>
                <a:hlinkClick r:id="rId6"/>
              </a:rPr>
              <a:t>ht</a:t>
            </a:r>
            <a:r>
              <a:rPr sz="1400" i="1" u="sng" dirty="0">
                <a:solidFill>
                  <a:srgbClr val="0462C1"/>
                </a:solidFill>
                <a:uFill>
                  <a:solidFill>
                    <a:srgbClr val="0462C1"/>
                  </a:solidFill>
                </a:uFill>
                <a:latin typeface="Carlito"/>
                <a:cs typeface="Carlito"/>
                <a:hlinkClick r:id="rId6"/>
              </a:rPr>
              <a:t>t</a:t>
            </a:r>
            <a:r>
              <a:rPr sz="1400" i="1" u="sng" spc="-20" dirty="0">
                <a:solidFill>
                  <a:srgbClr val="0462C1"/>
                </a:solidFill>
                <a:uFill>
                  <a:solidFill>
                    <a:srgbClr val="0462C1"/>
                  </a:solidFill>
                </a:uFill>
                <a:latin typeface="Carlito"/>
                <a:cs typeface="Carlito"/>
                <a:hlinkClick r:id="rId6"/>
              </a:rPr>
              <a:t>p</a:t>
            </a:r>
            <a:r>
              <a:rPr sz="1400" i="1" u="sng" dirty="0">
                <a:solidFill>
                  <a:srgbClr val="0462C1"/>
                </a:solidFill>
                <a:uFill>
                  <a:solidFill>
                    <a:srgbClr val="0462C1"/>
                  </a:solidFill>
                </a:uFill>
                <a:latin typeface="Carlito"/>
                <a:cs typeface="Carlito"/>
                <a:hlinkClick r:id="rId6"/>
              </a:rPr>
              <a:t>s</a:t>
            </a:r>
            <a:r>
              <a:rPr sz="1400" i="1" u="sng" spc="-5" dirty="0">
                <a:solidFill>
                  <a:srgbClr val="0462C1"/>
                </a:solidFill>
                <a:uFill>
                  <a:solidFill>
                    <a:srgbClr val="0462C1"/>
                  </a:solidFill>
                </a:uFill>
                <a:latin typeface="Carlito"/>
                <a:cs typeface="Carlito"/>
                <a:hlinkClick r:id="rId6"/>
              </a:rPr>
              <a:t>:</a:t>
            </a:r>
            <a:r>
              <a:rPr sz="1400" i="1" u="sng" spc="-10" dirty="0">
                <a:solidFill>
                  <a:srgbClr val="0462C1"/>
                </a:solidFill>
                <a:uFill>
                  <a:solidFill>
                    <a:srgbClr val="0462C1"/>
                  </a:solidFill>
                </a:uFill>
                <a:latin typeface="Carlito"/>
                <a:cs typeface="Carlito"/>
                <a:hlinkClick r:id="rId6"/>
              </a:rPr>
              <a:t>//</a:t>
            </a:r>
            <a:r>
              <a:rPr sz="1400" i="1" u="sng" dirty="0">
                <a:solidFill>
                  <a:srgbClr val="0462C1"/>
                </a:solidFill>
                <a:uFill>
                  <a:solidFill>
                    <a:srgbClr val="0462C1"/>
                  </a:solidFill>
                </a:uFill>
                <a:latin typeface="Carlito"/>
                <a:cs typeface="Carlito"/>
                <a:hlinkClick r:id="rId6"/>
              </a:rPr>
              <a:t>ww</a:t>
            </a:r>
            <a:r>
              <a:rPr sz="1400" i="1" u="sng" spc="-60" dirty="0">
                <a:solidFill>
                  <a:srgbClr val="0462C1"/>
                </a:solidFill>
                <a:uFill>
                  <a:solidFill>
                    <a:srgbClr val="0462C1"/>
                  </a:solidFill>
                </a:uFill>
                <a:latin typeface="Carlito"/>
                <a:cs typeface="Carlito"/>
                <a:hlinkClick r:id="rId6"/>
              </a:rPr>
              <a:t>w</a:t>
            </a:r>
            <a:r>
              <a:rPr sz="1400" i="1" u="sng" spc="-45" dirty="0">
                <a:solidFill>
                  <a:srgbClr val="0462C1"/>
                </a:solidFill>
                <a:uFill>
                  <a:solidFill>
                    <a:srgbClr val="0462C1"/>
                  </a:solidFill>
                </a:uFill>
                <a:latin typeface="Carlito"/>
                <a:cs typeface="Carlito"/>
                <a:hlinkClick r:id="rId6"/>
              </a:rPr>
              <a:t>.</a:t>
            </a:r>
            <a:r>
              <a:rPr sz="1400" i="1" u="sng" spc="-5" dirty="0">
                <a:solidFill>
                  <a:srgbClr val="0462C1"/>
                </a:solidFill>
                <a:uFill>
                  <a:solidFill>
                    <a:srgbClr val="0462C1"/>
                  </a:solidFill>
                </a:uFill>
                <a:latin typeface="Carlito"/>
                <a:cs typeface="Carlito"/>
                <a:hlinkClick r:id="rId6"/>
              </a:rPr>
              <a:t>you</a:t>
            </a:r>
            <a:r>
              <a:rPr sz="1400" i="1" u="sng" dirty="0">
                <a:solidFill>
                  <a:srgbClr val="0462C1"/>
                </a:solidFill>
                <a:uFill>
                  <a:solidFill>
                    <a:srgbClr val="0462C1"/>
                  </a:solidFill>
                </a:uFill>
                <a:latin typeface="Carlito"/>
                <a:cs typeface="Carlito"/>
                <a:hlinkClick r:id="rId6"/>
              </a:rPr>
              <a:t>t</a:t>
            </a:r>
            <a:r>
              <a:rPr sz="1400" i="1" u="sng" spc="-10" dirty="0">
                <a:solidFill>
                  <a:srgbClr val="0462C1"/>
                </a:solidFill>
                <a:uFill>
                  <a:solidFill>
                    <a:srgbClr val="0462C1"/>
                  </a:solidFill>
                </a:uFill>
                <a:latin typeface="Carlito"/>
                <a:cs typeface="Carlito"/>
                <a:hlinkClick r:id="rId6"/>
              </a:rPr>
              <a:t>u</a:t>
            </a:r>
            <a:r>
              <a:rPr sz="1400" i="1" u="sng" spc="-5" dirty="0">
                <a:solidFill>
                  <a:srgbClr val="0462C1"/>
                </a:solidFill>
                <a:uFill>
                  <a:solidFill>
                    <a:srgbClr val="0462C1"/>
                  </a:solidFill>
                </a:uFill>
                <a:latin typeface="Carlito"/>
                <a:cs typeface="Carlito"/>
                <a:hlinkClick r:id="rId6"/>
              </a:rPr>
              <a:t>be.</a:t>
            </a:r>
            <a:r>
              <a:rPr sz="1400" i="1" u="sng" spc="-10" dirty="0">
                <a:solidFill>
                  <a:srgbClr val="0462C1"/>
                </a:solidFill>
                <a:uFill>
                  <a:solidFill>
                    <a:srgbClr val="0462C1"/>
                  </a:solidFill>
                </a:uFill>
                <a:latin typeface="Carlito"/>
                <a:cs typeface="Carlito"/>
                <a:hlinkClick r:id="rId6"/>
              </a:rPr>
              <a:t>c</a:t>
            </a:r>
            <a:r>
              <a:rPr sz="1400" i="1" u="sng" spc="-5" dirty="0">
                <a:solidFill>
                  <a:srgbClr val="0462C1"/>
                </a:solidFill>
                <a:uFill>
                  <a:solidFill>
                    <a:srgbClr val="0462C1"/>
                  </a:solidFill>
                </a:uFill>
                <a:latin typeface="Carlito"/>
                <a:cs typeface="Carlito"/>
                <a:hlinkClick r:id="rId6"/>
              </a:rPr>
              <a:t>om/wa</a:t>
            </a:r>
            <a:r>
              <a:rPr sz="1400" i="1" u="sng" spc="-20" dirty="0">
                <a:solidFill>
                  <a:srgbClr val="0462C1"/>
                </a:solidFill>
                <a:uFill>
                  <a:solidFill>
                    <a:srgbClr val="0462C1"/>
                  </a:solidFill>
                </a:uFill>
                <a:latin typeface="Carlito"/>
                <a:cs typeface="Carlito"/>
                <a:hlinkClick r:id="rId6"/>
              </a:rPr>
              <a:t>t</a:t>
            </a:r>
            <a:r>
              <a:rPr sz="1400" i="1" u="sng" dirty="0">
                <a:solidFill>
                  <a:srgbClr val="0462C1"/>
                </a:solidFill>
                <a:uFill>
                  <a:solidFill>
                    <a:srgbClr val="0462C1"/>
                  </a:solidFill>
                </a:uFill>
                <a:latin typeface="Carlito"/>
                <a:cs typeface="Carlito"/>
                <a:hlinkClick r:id="rId6"/>
              </a:rPr>
              <a:t>ch?</a:t>
            </a:r>
            <a:r>
              <a:rPr sz="1400" i="1" u="sng" spc="-10" dirty="0">
                <a:solidFill>
                  <a:srgbClr val="0462C1"/>
                </a:solidFill>
                <a:uFill>
                  <a:solidFill>
                    <a:srgbClr val="0462C1"/>
                  </a:solidFill>
                </a:uFill>
                <a:latin typeface="Carlito"/>
                <a:cs typeface="Carlito"/>
                <a:hlinkClick r:id="rId6"/>
              </a:rPr>
              <a:t>v</a:t>
            </a:r>
            <a:r>
              <a:rPr sz="1400" i="1" u="sng" spc="-5" dirty="0">
                <a:solidFill>
                  <a:srgbClr val="0462C1"/>
                </a:solidFill>
                <a:uFill>
                  <a:solidFill>
                    <a:srgbClr val="0462C1"/>
                  </a:solidFill>
                </a:uFill>
                <a:latin typeface="Carlito"/>
                <a:cs typeface="Carlito"/>
                <a:hlinkClick r:id="rId6"/>
              </a:rPr>
              <a:t>=Dg</a:t>
            </a:r>
            <a:r>
              <a:rPr sz="1400" i="1" u="sng" spc="-15" dirty="0">
                <a:solidFill>
                  <a:srgbClr val="0462C1"/>
                </a:solidFill>
                <a:uFill>
                  <a:solidFill>
                    <a:srgbClr val="0462C1"/>
                  </a:solidFill>
                </a:uFill>
                <a:latin typeface="Carlito"/>
                <a:cs typeface="Carlito"/>
                <a:hlinkClick r:id="rId6"/>
              </a:rPr>
              <a:t>P</a:t>
            </a:r>
            <a:r>
              <a:rPr sz="1400" i="1" u="sng" dirty="0">
                <a:solidFill>
                  <a:srgbClr val="0462C1"/>
                </a:solidFill>
                <a:uFill>
                  <a:solidFill>
                    <a:srgbClr val="0462C1"/>
                  </a:solidFill>
                </a:uFill>
                <a:latin typeface="Carlito"/>
                <a:cs typeface="Carlito"/>
                <a:hlinkClick r:id="rId6"/>
              </a:rPr>
              <a:t>iBqB</a:t>
            </a:r>
            <a:r>
              <a:rPr sz="1400" i="1" u="sng" spc="5" dirty="0">
                <a:solidFill>
                  <a:srgbClr val="0462C1"/>
                </a:solidFill>
                <a:uFill>
                  <a:solidFill>
                    <a:srgbClr val="0462C1"/>
                  </a:solidFill>
                </a:uFill>
                <a:latin typeface="Carlito"/>
                <a:cs typeface="Carlito"/>
                <a:hlinkClick r:id="rId6"/>
              </a:rPr>
              <a:t>O</a:t>
            </a:r>
            <a:r>
              <a:rPr sz="1400" i="1" u="sng" spc="-10" dirty="0">
                <a:solidFill>
                  <a:srgbClr val="0462C1"/>
                </a:solidFill>
                <a:uFill>
                  <a:solidFill>
                    <a:srgbClr val="0462C1"/>
                  </a:solidFill>
                </a:uFill>
                <a:latin typeface="Carlito"/>
                <a:cs typeface="Carlito"/>
                <a:hlinkClick r:id="rId6"/>
              </a:rPr>
              <a:t>5</a:t>
            </a:r>
            <a:r>
              <a:rPr sz="1400" i="1" u="sng" spc="-5" dirty="0">
                <a:solidFill>
                  <a:srgbClr val="0462C1"/>
                </a:solidFill>
                <a:uFill>
                  <a:solidFill>
                    <a:srgbClr val="0462C1"/>
                  </a:solidFill>
                </a:uFill>
                <a:latin typeface="Carlito"/>
                <a:cs typeface="Carlito"/>
                <a:hlinkClick r:id="rId6"/>
              </a:rPr>
              <a:t>x0</a:t>
            </a:r>
            <a:endParaRPr sz="1400">
              <a:latin typeface="Carlito"/>
              <a:cs typeface="Carl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E192-61A7-48A3-B966-419EA69E9A47}"/>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38ED40B8-AD63-422E-964C-02A1AF8F4A97}"/>
              </a:ext>
            </a:extLst>
          </p:cNvPr>
          <p:cNvSpPr>
            <a:spLocks noGrp="1"/>
          </p:cNvSpPr>
          <p:nvPr>
            <p:ph type="body" idx="1"/>
          </p:nvPr>
        </p:nvSpPr>
        <p:spPr/>
        <p:txBody>
          <a:bodyPr/>
          <a:lstStyle/>
          <a:p>
            <a:endParaRPr lang="en-US" dirty="0"/>
          </a:p>
        </p:txBody>
      </p:sp>
      <p:pic>
        <p:nvPicPr>
          <p:cNvPr id="1026" name="Picture 2">
            <a:extLst>
              <a:ext uri="{FF2B5EF4-FFF2-40B4-BE49-F238E27FC236}">
                <a16:creationId xmlns:a16="http://schemas.microsoft.com/office/drawing/2014/main" id="{6783CF92-FA74-4B5A-9C4B-74E9BE0C7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141804"/>
            <a:ext cx="9135256" cy="738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409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687417-EBBC-495E-9B90-9F0B849BAA60}"/>
              </a:ext>
            </a:extLst>
          </p:cNvPr>
          <p:cNvSpPr>
            <a:spLocks noGrp="1"/>
          </p:cNvSpPr>
          <p:nvPr>
            <p:ph type="title"/>
          </p:nvPr>
        </p:nvSpPr>
        <p:spPr/>
        <p:txBody>
          <a:bodyPr/>
          <a:lstStyle/>
          <a:p>
            <a:endParaRPr lang="en-US" dirty="0"/>
          </a:p>
        </p:txBody>
      </p:sp>
      <p:pic>
        <p:nvPicPr>
          <p:cNvPr id="9" name="Picture 8">
            <a:extLst>
              <a:ext uri="{FF2B5EF4-FFF2-40B4-BE49-F238E27FC236}">
                <a16:creationId xmlns:a16="http://schemas.microsoft.com/office/drawing/2014/main" id="{73E02B24-2325-499C-8E6E-CE8C6EA2F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949" y="361950"/>
            <a:ext cx="6134099" cy="61340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84503" y="2400300"/>
            <a:ext cx="1900427" cy="2375916"/>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3026664" y="2400300"/>
            <a:ext cx="1898904" cy="2374392"/>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5148071" y="2400300"/>
            <a:ext cx="1898903" cy="2374392"/>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9419843" y="2346960"/>
            <a:ext cx="1941576" cy="2427732"/>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361359" y="438912"/>
            <a:ext cx="579549" cy="376427"/>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7443216" y="2346960"/>
            <a:ext cx="1799844" cy="2424684"/>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3902202" y="299974"/>
            <a:ext cx="3922395" cy="523240"/>
          </a:xfrm>
          <a:prstGeom prst="rect">
            <a:avLst/>
          </a:prstGeom>
        </p:spPr>
        <p:txBody>
          <a:bodyPr vert="horz" wrap="square" lIns="0" tIns="13970" rIns="0" bIns="0" rtlCol="0">
            <a:spAutoFit/>
          </a:bodyPr>
          <a:lstStyle/>
          <a:p>
            <a:pPr marL="12700">
              <a:lnSpc>
                <a:spcPct val="100000"/>
              </a:lnSpc>
              <a:spcBef>
                <a:spcPts val="110"/>
              </a:spcBef>
            </a:pPr>
            <a:r>
              <a:rPr sz="3250" spc="5" dirty="0"/>
              <a:t>Impact</a:t>
            </a:r>
            <a:r>
              <a:rPr sz="3250" spc="-25" dirty="0"/>
              <a:t> </a:t>
            </a:r>
            <a:r>
              <a:rPr sz="3250" spc="5" dirty="0"/>
              <a:t>Measurement</a:t>
            </a:r>
            <a:endParaRPr sz="3250"/>
          </a:p>
        </p:txBody>
      </p:sp>
      <p:sp>
        <p:nvSpPr>
          <p:cNvPr id="10" name="object 10"/>
          <p:cNvSpPr txBox="1"/>
          <p:nvPr/>
        </p:nvSpPr>
        <p:spPr>
          <a:xfrm>
            <a:off x="1337310" y="1059263"/>
            <a:ext cx="1110615" cy="1117600"/>
          </a:xfrm>
          <a:prstGeom prst="rect">
            <a:avLst/>
          </a:prstGeom>
        </p:spPr>
        <p:txBody>
          <a:bodyPr vert="horz" wrap="square" lIns="0" tIns="193040" rIns="0" bIns="0" rtlCol="0">
            <a:spAutoFit/>
          </a:bodyPr>
          <a:lstStyle/>
          <a:p>
            <a:pPr marL="1905" algn="ctr">
              <a:lnSpc>
                <a:spcPct val="100000"/>
              </a:lnSpc>
              <a:spcBef>
                <a:spcPts val="1520"/>
              </a:spcBef>
            </a:pPr>
            <a:r>
              <a:rPr sz="2400" dirty="0">
                <a:latin typeface="Comic Sans MS"/>
                <a:cs typeface="Comic Sans MS"/>
              </a:rPr>
              <a:t>God</a:t>
            </a:r>
            <a:endParaRPr sz="2400">
              <a:latin typeface="Comic Sans MS"/>
              <a:cs typeface="Comic Sans MS"/>
            </a:endParaRPr>
          </a:p>
          <a:p>
            <a:pPr algn="ctr">
              <a:lnSpc>
                <a:spcPct val="100000"/>
              </a:lnSpc>
              <a:spcBef>
                <a:spcPts val="1420"/>
              </a:spcBef>
            </a:pPr>
            <a:r>
              <a:rPr sz="2400" dirty="0">
                <a:latin typeface="Comic Sans MS"/>
                <a:cs typeface="Comic Sans MS"/>
              </a:rPr>
              <a:t>help</a:t>
            </a:r>
            <a:r>
              <a:rPr sz="2400" spc="-95" dirty="0">
                <a:latin typeface="Comic Sans MS"/>
                <a:cs typeface="Comic Sans MS"/>
              </a:rPr>
              <a:t> </a:t>
            </a:r>
            <a:r>
              <a:rPr sz="2400" dirty="0">
                <a:latin typeface="Comic Sans MS"/>
                <a:cs typeface="Comic Sans MS"/>
              </a:rPr>
              <a:t>me</a:t>
            </a:r>
            <a:endParaRPr sz="2400">
              <a:latin typeface="Comic Sans MS"/>
              <a:cs typeface="Comic Sans MS"/>
            </a:endParaRPr>
          </a:p>
        </p:txBody>
      </p:sp>
      <p:sp>
        <p:nvSpPr>
          <p:cNvPr id="11" name="object 11"/>
          <p:cNvSpPr txBox="1"/>
          <p:nvPr/>
        </p:nvSpPr>
        <p:spPr>
          <a:xfrm>
            <a:off x="9950577" y="1801114"/>
            <a:ext cx="105600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omic Sans MS"/>
                <a:cs typeface="Comic Sans MS"/>
              </a:rPr>
              <a:t>Killin</a:t>
            </a:r>
            <a:r>
              <a:rPr sz="2400" spc="120" dirty="0">
                <a:latin typeface="Comic Sans MS"/>
                <a:cs typeface="Comic Sans MS"/>
              </a:rPr>
              <a:t> </a:t>
            </a:r>
            <a:r>
              <a:rPr sz="2400" spc="-5" dirty="0">
                <a:latin typeface="Comic Sans MS"/>
                <a:cs typeface="Comic Sans MS"/>
              </a:rPr>
              <a:t>it</a:t>
            </a:r>
            <a:endParaRPr sz="2400">
              <a:latin typeface="Comic Sans MS"/>
              <a:cs typeface="Comic Sans MS"/>
            </a:endParaRPr>
          </a:p>
        </p:txBody>
      </p:sp>
      <p:sp>
        <p:nvSpPr>
          <p:cNvPr id="12" name="object 12"/>
          <p:cNvSpPr txBox="1"/>
          <p:nvPr/>
        </p:nvSpPr>
        <p:spPr>
          <a:xfrm>
            <a:off x="3363214" y="1787144"/>
            <a:ext cx="133731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Comic Sans MS"/>
                <a:cs typeface="Comic Sans MS"/>
              </a:rPr>
              <a:t>Confused</a:t>
            </a:r>
            <a:endParaRPr sz="2400">
              <a:latin typeface="Comic Sans MS"/>
              <a:cs typeface="Comic Sans MS"/>
            </a:endParaRPr>
          </a:p>
        </p:txBody>
      </p:sp>
      <p:sp>
        <p:nvSpPr>
          <p:cNvPr id="13" name="object 13"/>
          <p:cNvSpPr txBox="1"/>
          <p:nvPr/>
        </p:nvSpPr>
        <p:spPr>
          <a:xfrm>
            <a:off x="5379465" y="1230249"/>
            <a:ext cx="1435735" cy="1116965"/>
          </a:xfrm>
          <a:prstGeom prst="rect">
            <a:avLst/>
          </a:prstGeom>
        </p:spPr>
        <p:txBody>
          <a:bodyPr vert="horz" wrap="square" lIns="0" tIns="12700" rIns="0" bIns="0" rtlCol="0">
            <a:spAutoFit/>
          </a:bodyPr>
          <a:lstStyle/>
          <a:p>
            <a:pPr marL="166370" marR="5080" indent="-154305">
              <a:lnSpc>
                <a:spcPct val="149200"/>
              </a:lnSpc>
              <a:spcBef>
                <a:spcPts val="100"/>
              </a:spcBef>
            </a:pPr>
            <a:r>
              <a:rPr sz="2400" spc="-5" dirty="0">
                <a:latin typeface="Comic Sans MS"/>
                <a:cs typeface="Comic Sans MS"/>
              </a:rPr>
              <a:t>I'm</a:t>
            </a:r>
            <a:r>
              <a:rPr sz="2400" spc="-95" dirty="0">
                <a:latin typeface="Comic Sans MS"/>
                <a:cs typeface="Comic Sans MS"/>
              </a:rPr>
              <a:t> </a:t>
            </a:r>
            <a:r>
              <a:rPr sz="2400" dirty="0">
                <a:latin typeface="Comic Sans MS"/>
                <a:cs typeface="Comic Sans MS"/>
              </a:rPr>
              <a:t>gonna  crack</a:t>
            </a:r>
            <a:r>
              <a:rPr sz="2400" spc="-40" dirty="0">
                <a:latin typeface="Comic Sans MS"/>
                <a:cs typeface="Comic Sans MS"/>
              </a:rPr>
              <a:t> </a:t>
            </a:r>
            <a:r>
              <a:rPr sz="2400" spc="-5" dirty="0">
                <a:latin typeface="Comic Sans MS"/>
                <a:cs typeface="Comic Sans MS"/>
              </a:rPr>
              <a:t>it</a:t>
            </a:r>
            <a:endParaRPr sz="2400">
              <a:latin typeface="Comic Sans MS"/>
              <a:cs typeface="Comic Sans MS"/>
            </a:endParaRPr>
          </a:p>
        </p:txBody>
      </p:sp>
      <p:sp>
        <p:nvSpPr>
          <p:cNvPr id="14" name="object 14"/>
          <p:cNvSpPr txBox="1"/>
          <p:nvPr/>
        </p:nvSpPr>
        <p:spPr>
          <a:xfrm>
            <a:off x="7350379" y="1684782"/>
            <a:ext cx="198628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omic Sans MS"/>
                <a:cs typeface="Comic Sans MS"/>
              </a:rPr>
              <a:t>Getting</a:t>
            </a:r>
            <a:r>
              <a:rPr sz="2400" spc="-85" dirty="0">
                <a:latin typeface="Comic Sans MS"/>
                <a:cs typeface="Comic Sans MS"/>
              </a:rPr>
              <a:t> </a:t>
            </a:r>
            <a:r>
              <a:rPr sz="2400" spc="-5" dirty="0">
                <a:latin typeface="Comic Sans MS"/>
                <a:cs typeface="Comic Sans MS"/>
              </a:rPr>
              <a:t>there</a:t>
            </a:r>
            <a:endParaRPr sz="2400">
              <a:latin typeface="Comic Sans MS"/>
              <a:cs typeface="Comic Sans MS"/>
            </a:endParaRPr>
          </a:p>
        </p:txBody>
      </p:sp>
      <p:sp>
        <p:nvSpPr>
          <p:cNvPr id="15" name="object 15"/>
          <p:cNvSpPr txBox="1"/>
          <p:nvPr/>
        </p:nvSpPr>
        <p:spPr>
          <a:xfrm>
            <a:off x="1002283" y="4925949"/>
            <a:ext cx="1527175" cy="862330"/>
          </a:xfrm>
          <a:prstGeom prst="rect">
            <a:avLst/>
          </a:prstGeom>
        </p:spPr>
        <p:txBody>
          <a:bodyPr vert="horz" wrap="square" lIns="0" tIns="12065" rIns="0" bIns="0" rtlCol="0">
            <a:spAutoFit/>
          </a:bodyPr>
          <a:lstStyle/>
          <a:p>
            <a:pPr marL="12065" marR="5080" indent="2540" algn="ctr">
              <a:lnSpc>
                <a:spcPct val="118100"/>
              </a:lnSpc>
              <a:spcBef>
                <a:spcPts val="95"/>
              </a:spcBef>
            </a:pPr>
            <a:r>
              <a:rPr sz="1550" dirty="0">
                <a:latin typeface="Arial"/>
                <a:cs typeface="Arial"/>
              </a:rPr>
              <a:t>I have </a:t>
            </a:r>
            <a:r>
              <a:rPr sz="1550" spc="5" dirty="0">
                <a:latin typeface="Arial"/>
                <a:cs typeface="Arial"/>
              </a:rPr>
              <a:t>no </a:t>
            </a:r>
            <a:r>
              <a:rPr sz="1550" dirty="0">
                <a:latin typeface="Arial"/>
                <a:cs typeface="Arial"/>
              </a:rPr>
              <a:t>idea  </a:t>
            </a:r>
            <a:r>
              <a:rPr sz="1550" spc="-10" dirty="0">
                <a:latin typeface="Arial"/>
                <a:cs typeface="Arial"/>
              </a:rPr>
              <a:t>what </a:t>
            </a:r>
            <a:r>
              <a:rPr sz="1550" dirty="0">
                <a:latin typeface="Arial"/>
                <a:cs typeface="Arial"/>
              </a:rPr>
              <a:t>is </a:t>
            </a:r>
            <a:r>
              <a:rPr sz="1550" spc="5" dirty="0">
                <a:latin typeface="Arial"/>
                <a:cs typeface="Arial"/>
              </a:rPr>
              <a:t>my </a:t>
            </a:r>
            <a:r>
              <a:rPr sz="1550" dirty="0">
                <a:latin typeface="Arial"/>
                <a:cs typeface="Arial"/>
              </a:rPr>
              <a:t>social  mission</a:t>
            </a:r>
            <a:endParaRPr sz="1550">
              <a:latin typeface="Arial"/>
              <a:cs typeface="Arial"/>
            </a:endParaRPr>
          </a:p>
        </p:txBody>
      </p:sp>
      <p:sp>
        <p:nvSpPr>
          <p:cNvPr id="16" name="object 16"/>
          <p:cNvSpPr txBox="1"/>
          <p:nvPr/>
        </p:nvSpPr>
        <p:spPr>
          <a:xfrm>
            <a:off x="2865247" y="4925948"/>
            <a:ext cx="2066925" cy="1359535"/>
          </a:xfrm>
          <a:prstGeom prst="rect">
            <a:avLst/>
          </a:prstGeom>
        </p:spPr>
        <p:txBody>
          <a:bodyPr vert="horz" wrap="square" lIns="0" tIns="12700" rIns="0" bIns="0" rtlCol="0">
            <a:spAutoFit/>
          </a:bodyPr>
          <a:lstStyle/>
          <a:p>
            <a:pPr marL="12700" marR="5080" algn="ctr">
              <a:lnSpc>
                <a:spcPct val="116700"/>
              </a:lnSpc>
              <a:spcBef>
                <a:spcPts val="100"/>
              </a:spcBef>
            </a:pPr>
            <a:r>
              <a:rPr sz="1500" dirty="0">
                <a:latin typeface="Arial"/>
                <a:cs typeface="Arial"/>
              </a:rPr>
              <a:t>I </a:t>
            </a:r>
            <a:r>
              <a:rPr sz="1500" spc="-5" dirty="0">
                <a:latin typeface="Arial"/>
                <a:cs typeface="Arial"/>
              </a:rPr>
              <a:t>know what is </a:t>
            </a:r>
            <a:r>
              <a:rPr sz="1500" dirty="0">
                <a:latin typeface="Arial"/>
                <a:cs typeface="Arial"/>
              </a:rPr>
              <a:t>my</a:t>
            </a:r>
            <a:r>
              <a:rPr sz="1500" spc="-110" dirty="0">
                <a:latin typeface="Arial"/>
                <a:cs typeface="Arial"/>
              </a:rPr>
              <a:t> </a:t>
            </a:r>
            <a:r>
              <a:rPr sz="1500" dirty="0">
                <a:latin typeface="Arial"/>
                <a:cs typeface="Arial"/>
              </a:rPr>
              <a:t>social  mission </a:t>
            </a:r>
            <a:r>
              <a:rPr sz="1500" spc="-5" dirty="0">
                <a:latin typeface="Arial"/>
                <a:cs typeface="Arial"/>
              </a:rPr>
              <a:t>but </a:t>
            </a:r>
            <a:r>
              <a:rPr sz="1500" dirty="0">
                <a:latin typeface="Arial"/>
                <a:cs typeface="Arial"/>
              </a:rPr>
              <a:t>I </a:t>
            </a:r>
            <a:r>
              <a:rPr sz="1500" spc="-5" dirty="0">
                <a:latin typeface="Arial"/>
                <a:cs typeface="Arial"/>
              </a:rPr>
              <a:t>don't  </a:t>
            </a:r>
            <a:r>
              <a:rPr sz="1500" dirty="0">
                <a:latin typeface="Arial"/>
                <a:cs typeface="Arial"/>
              </a:rPr>
              <a:t>understand </a:t>
            </a:r>
            <a:r>
              <a:rPr sz="1500" spc="-5" dirty="0">
                <a:latin typeface="Arial"/>
                <a:cs typeface="Arial"/>
              </a:rPr>
              <a:t>how </a:t>
            </a:r>
            <a:r>
              <a:rPr sz="1500" dirty="0">
                <a:latin typeface="Arial"/>
                <a:cs typeface="Arial"/>
              </a:rPr>
              <a:t>to  </a:t>
            </a:r>
            <a:r>
              <a:rPr sz="1500" spc="-5" dirty="0">
                <a:latin typeface="Arial"/>
                <a:cs typeface="Arial"/>
              </a:rPr>
              <a:t>measure </a:t>
            </a:r>
            <a:r>
              <a:rPr sz="1500" dirty="0">
                <a:latin typeface="Arial"/>
                <a:cs typeface="Arial"/>
              </a:rPr>
              <a:t>it </a:t>
            </a:r>
            <a:r>
              <a:rPr sz="1500" spc="-5" dirty="0">
                <a:latin typeface="Arial"/>
                <a:cs typeface="Arial"/>
              </a:rPr>
              <a:t>nor </a:t>
            </a:r>
            <a:r>
              <a:rPr sz="1500" spc="-10" dirty="0">
                <a:latin typeface="Arial"/>
                <a:cs typeface="Arial"/>
              </a:rPr>
              <a:t>why </a:t>
            </a:r>
            <a:r>
              <a:rPr sz="1500" dirty="0">
                <a:latin typeface="Arial"/>
                <a:cs typeface="Arial"/>
              </a:rPr>
              <a:t>to  </a:t>
            </a:r>
            <a:r>
              <a:rPr sz="1500" spc="-5" dirty="0">
                <a:latin typeface="Arial"/>
                <a:cs typeface="Arial"/>
              </a:rPr>
              <a:t>measure </a:t>
            </a:r>
            <a:r>
              <a:rPr sz="1500" dirty="0">
                <a:latin typeface="Arial"/>
                <a:cs typeface="Arial"/>
              </a:rPr>
              <a:t>it</a:t>
            </a:r>
            <a:r>
              <a:rPr sz="1500" spc="-35" dirty="0">
                <a:latin typeface="Arial"/>
                <a:cs typeface="Arial"/>
              </a:rPr>
              <a:t> </a:t>
            </a:r>
            <a:r>
              <a:rPr sz="1500" spc="-25" dirty="0">
                <a:latin typeface="Arial"/>
                <a:cs typeface="Arial"/>
              </a:rPr>
              <a:t>anyway.</a:t>
            </a:r>
            <a:endParaRPr sz="1500">
              <a:latin typeface="Arial"/>
              <a:cs typeface="Arial"/>
            </a:endParaRPr>
          </a:p>
        </p:txBody>
      </p:sp>
      <p:sp>
        <p:nvSpPr>
          <p:cNvPr id="17" name="object 17"/>
          <p:cNvSpPr txBox="1"/>
          <p:nvPr/>
        </p:nvSpPr>
        <p:spPr>
          <a:xfrm>
            <a:off x="9481566" y="4925948"/>
            <a:ext cx="1825625" cy="1092835"/>
          </a:xfrm>
          <a:prstGeom prst="rect">
            <a:avLst/>
          </a:prstGeom>
        </p:spPr>
        <p:txBody>
          <a:bodyPr vert="horz" wrap="square" lIns="0" tIns="12700" rIns="0" bIns="0" rtlCol="0">
            <a:spAutoFit/>
          </a:bodyPr>
          <a:lstStyle/>
          <a:p>
            <a:pPr marL="12700" marR="5080" algn="ctr">
              <a:lnSpc>
                <a:spcPct val="116700"/>
              </a:lnSpc>
              <a:spcBef>
                <a:spcPts val="100"/>
              </a:spcBef>
            </a:pPr>
            <a:r>
              <a:rPr sz="1500" dirty="0">
                <a:latin typeface="Arial"/>
                <a:cs typeface="Arial"/>
              </a:rPr>
              <a:t>I </a:t>
            </a:r>
            <a:r>
              <a:rPr sz="1500" spc="-10" dirty="0">
                <a:latin typeface="Arial"/>
                <a:cs typeface="Arial"/>
              </a:rPr>
              <a:t>have </a:t>
            </a:r>
            <a:r>
              <a:rPr sz="1500" spc="-5" dirty="0">
                <a:latin typeface="Arial"/>
                <a:cs typeface="Arial"/>
              </a:rPr>
              <a:t>a </a:t>
            </a:r>
            <a:r>
              <a:rPr sz="1500" dirty="0">
                <a:latin typeface="Arial"/>
                <a:cs typeface="Arial"/>
              </a:rPr>
              <a:t>clear idea  </a:t>
            </a:r>
            <a:r>
              <a:rPr sz="1500" spc="-5" dirty="0">
                <a:latin typeface="Arial"/>
                <a:cs typeface="Arial"/>
              </a:rPr>
              <a:t>how </a:t>
            </a:r>
            <a:r>
              <a:rPr sz="1500" dirty="0">
                <a:latin typeface="Arial"/>
                <a:cs typeface="Arial"/>
              </a:rPr>
              <a:t>to measure my  social mission </a:t>
            </a:r>
            <a:r>
              <a:rPr sz="1500" spc="-5" dirty="0">
                <a:latin typeface="Arial"/>
                <a:cs typeface="Arial"/>
              </a:rPr>
              <a:t>and  </a:t>
            </a:r>
            <a:r>
              <a:rPr sz="1500" spc="-10" dirty="0">
                <a:latin typeface="Arial"/>
                <a:cs typeface="Arial"/>
              </a:rPr>
              <a:t>why </a:t>
            </a:r>
            <a:r>
              <a:rPr sz="1500" spc="-5" dirty="0">
                <a:latin typeface="Arial"/>
                <a:cs typeface="Arial"/>
              </a:rPr>
              <a:t>is </a:t>
            </a:r>
            <a:r>
              <a:rPr sz="1500" dirty="0">
                <a:latin typeface="Arial"/>
                <a:cs typeface="Arial"/>
              </a:rPr>
              <a:t>that</a:t>
            </a:r>
            <a:r>
              <a:rPr sz="1500" spc="-75" dirty="0">
                <a:latin typeface="Arial"/>
                <a:cs typeface="Arial"/>
              </a:rPr>
              <a:t> </a:t>
            </a:r>
            <a:r>
              <a:rPr sz="1500" dirty="0">
                <a:latin typeface="Arial"/>
                <a:cs typeface="Arial"/>
              </a:rPr>
              <a:t>important.</a:t>
            </a:r>
            <a:endParaRPr sz="1500">
              <a:latin typeface="Arial"/>
              <a:cs typeface="Arial"/>
            </a:endParaRPr>
          </a:p>
        </p:txBody>
      </p:sp>
      <p:sp>
        <p:nvSpPr>
          <p:cNvPr id="18" name="object 18"/>
          <p:cNvSpPr txBox="1"/>
          <p:nvPr/>
        </p:nvSpPr>
        <p:spPr>
          <a:xfrm>
            <a:off x="5121909" y="4935630"/>
            <a:ext cx="2071370" cy="1473200"/>
          </a:xfrm>
          <a:prstGeom prst="rect">
            <a:avLst/>
          </a:prstGeom>
        </p:spPr>
        <p:txBody>
          <a:bodyPr vert="horz" wrap="square" lIns="0" tIns="12700" rIns="0" bIns="0" rtlCol="0">
            <a:spAutoFit/>
          </a:bodyPr>
          <a:lstStyle/>
          <a:p>
            <a:pPr marL="12700" marR="5080" indent="-2540" algn="ctr">
              <a:lnSpc>
                <a:spcPct val="117200"/>
              </a:lnSpc>
              <a:spcBef>
                <a:spcPts val="100"/>
              </a:spcBef>
            </a:pPr>
            <a:r>
              <a:rPr sz="1350" spc="5" dirty="0">
                <a:latin typeface="Arial"/>
                <a:cs typeface="Arial"/>
              </a:rPr>
              <a:t>I know </a:t>
            </a:r>
            <a:r>
              <a:rPr sz="1350" dirty="0">
                <a:latin typeface="Arial"/>
                <a:cs typeface="Arial"/>
              </a:rPr>
              <a:t>what is </a:t>
            </a:r>
            <a:r>
              <a:rPr sz="1350" spc="10" dirty="0">
                <a:latin typeface="Arial"/>
                <a:cs typeface="Arial"/>
              </a:rPr>
              <a:t>my </a:t>
            </a:r>
            <a:r>
              <a:rPr sz="1350" dirty="0">
                <a:latin typeface="Arial"/>
                <a:cs typeface="Arial"/>
              </a:rPr>
              <a:t>social  </a:t>
            </a:r>
            <a:r>
              <a:rPr sz="1350" spc="5" dirty="0">
                <a:latin typeface="Arial"/>
                <a:cs typeface="Arial"/>
              </a:rPr>
              <a:t>mission and I understand  the importance of  communicating </a:t>
            </a:r>
            <a:r>
              <a:rPr sz="1350" dirty="0">
                <a:latin typeface="Arial"/>
                <a:cs typeface="Arial"/>
              </a:rPr>
              <a:t>it, but </a:t>
            </a:r>
            <a:r>
              <a:rPr sz="1350" spc="5" dirty="0">
                <a:latin typeface="Arial"/>
                <a:cs typeface="Arial"/>
              </a:rPr>
              <a:t>I'm  lacking the </a:t>
            </a:r>
            <a:r>
              <a:rPr sz="1350" dirty="0">
                <a:latin typeface="Arial"/>
                <a:cs typeface="Arial"/>
              </a:rPr>
              <a:t>knowledge </a:t>
            </a:r>
            <a:r>
              <a:rPr sz="1350" spc="5" dirty="0">
                <a:latin typeface="Arial"/>
                <a:cs typeface="Arial"/>
              </a:rPr>
              <a:t>and  tools for</a:t>
            </a:r>
            <a:r>
              <a:rPr sz="1350" spc="-50" dirty="0">
                <a:latin typeface="Arial"/>
                <a:cs typeface="Arial"/>
              </a:rPr>
              <a:t> </a:t>
            </a:r>
            <a:r>
              <a:rPr sz="1350" spc="5" dirty="0">
                <a:latin typeface="Arial"/>
                <a:cs typeface="Arial"/>
              </a:rPr>
              <a:t>measurement.</a:t>
            </a:r>
            <a:endParaRPr sz="1350">
              <a:latin typeface="Arial"/>
              <a:cs typeface="Arial"/>
            </a:endParaRPr>
          </a:p>
        </p:txBody>
      </p:sp>
      <p:sp>
        <p:nvSpPr>
          <p:cNvPr id="19" name="object 19"/>
          <p:cNvSpPr txBox="1"/>
          <p:nvPr/>
        </p:nvSpPr>
        <p:spPr>
          <a:xfrm>
            <a:off x="7255256" y="4925948"/>
            <a:ext cx="2034539" cy="1359535"/>
          </a:xfrm>
          <a:prstGeom prst="rect">
            <a:avLst/>
          </a:prstGeom>
        </p:spPr>
        <p:txBody>
          <a:bodyPr vert="horz" wrap="square" lIns="0" tIns="12700" rIns="0" bIns="0" rtlCol="0">
            <a:spAutoFit/>
          </a:bodyPr>
          <a:lstStyle/>
          <a:p>
            <a:pPr marL="12065" marR="5080" algn="ctr">
              <a:lnSpc>
                <a:spcPct val="116700"/>
              </a:lnSpc>
              <a:spcBef>
                <a:spcPts val="100"/>
              </a:spcBef>
            </a:pPr>
            <a:r>
              <a:rPr sz="1500" dirty="0">
                <a:latin typeface="Arial"/>
                <a:cs typeface="Arial"/>
              </a:rPr>
              <a:t>I understand </a:t>
            </a:r>
            <a:r>
              <a:rPr sz="1500" spc="-5" dirty="0">
                <a:latin typeface="Arial"/>
                <a:cs typeface="Arial"/>
              </a:rPr>
              <a:t>what is</a:t>
            </a:r>
            <a:r>
              <a:rPr sz="1500" spc="-145" dirty="0">
                <a:latin typeface="Arial"/>
                <a:cs typeface="Arial"/>
              </a:rPr>
              <a:t> </a:t>
            </a:r>
            <a:r>
              <a:rPr sz="1500" dirty="0">
                <a:latin typeface="Arial"/>
                <a:cs typeface="Arial"/>
              </a:rPr>
              <a:t>my  social mission </a:t>
            </a:r>
            <a:r>
              <a:rPr sz="1500" spc="-5" dirty="0">
                <a:latin typeface="Arial"/>
                <a:cs typeface="Arial"/>
              </a:rPr>
              <a:t>and how  </a:t>
            </a:r>
            <a:r>
              <a:rPr sz="1500" dirty="0">
                <a:latin typeface="Arial"/>
                <a:cs typeface="Arial"/>
              </a:rPr>
              <a:t>to </a:t>
            </a:r>
            <a:r>
              <a:rPr sz="1500" spc="-5" dirty="0">
                <a:latin typeface="Arial"/>
                <a:cs typeface="Arial"/>
              </a:rPr>
              <a:t>measure </a:t>
            </a:r>
            <a:r>
              <a:rPr sz="1500" dirty="0">
                <a:latin typeface="Arial"/>
                <a:cs typeface="Arial"/>
              </a:rPr>
              <a:t>it </a:t>
            </a:r>
            <a:r>
              <a:rPr sz="1500" spc="-5" dirty="0">
                <a:latin typeface="Arial"/>
                <a:cs typeface="Arial"/>
              </a:rPr>
              <a:t>but </a:t>
            </a:r>
            <a:r>
              <a:rPr sz="1500" dirty="0">
                <a:latin typeface="Arial"/>
                <a:cs typeface="Arial"/>
              </a:rPr>
              <a:t>I</a:t>
            </a:r>
            <a:r>
              <a:rPr sz="1500" spc="-90" dirty="0">
                <a:latin typeface="Arial"/>
                <a:cs typeface="Arial"/>
              </a:rPr>
              <a:t> </a:t>
            </a:r>
            <a:r>
              <a:rPr sz="1500" spc="-5" dirty="0">
                <a:latin typeface="Arial"/>
                <a:cs typeface="Arial"/>
              </a:rPr>
              <a:t>need  </a:t>
            </a:r>
            <a:r>
              <a:rPr sz="1500" dirty="0">
                <a:latin typeface="Arial"/>
                <a:cs typeface="Arial"/>
              </a:rPr>
              <a:t>additional </a:t>
            </a:r>
            <a:r>
              <a:rPr sz="1500" spc="-5" dirty="0">
                <a:latin typeface="Arial"/>
                <a:cs typeface="Arial"/>
              </a:rPr>
              <a:t>support and  </a:t>
            </a:r>
            <a:r>
              <a:rPr sz="1500" dirty="0">
                <a:latin typeface="Arial"/>
                <a:cs typeface="Arial"/>
              </a:rPr>
              <a:t>guidance.</a:t>
            </a:r>
            <a:endParaRPr sz="1500">
              <a:latin typeface="Arial"/>
              <a:cs typeface="Arial"/>
            </a:endParaRPr>
          </a:p>
        </p:txBody>
      </p:sp>
      <p:sp>
        <p:nvSpPr>
          <p:cNvPr id="26" name="object 26"/>
          <p:cNvSpPr/>
          <p:nvPr/>
        </p:nvSpPr>
        <p:spPr>
          <a:xfrm>
            <a:off x="495300" y="4838827"/>
            <a:ext cx="11237595" cy="76200"/>
          </a:xfrm>
          <a:custGeom>
            <a:avLst/>
            <a:gdLst/>
            <a:ahLst/>
            <a:cxnLst/>
            <a:rect l="l" t="t" r="r" b="b"/>
            <a:pathLst>
              <a:path w="11237595" h="76200">
                <a:moveTo>
                  <a:pt x="11224598" y="31623"/>
                </a:moveTo>
                <a:lnTo>
                  <a:pt x="11173968" y="31623"/>
                </a:lnTo>
                <a:lnTo>
                  <a:pt x="11173968" y="44323"/>
                </a:lnTo>
                <a:lnTo>
                  <a:pt x="11161141" y="44333"/>
                </a:lnTo>
                <a:lnTo>
                  <a:pt x="11161141" y="76200"/>
                </a:lnTo>
                <a:lnTo>
                  <a:pt x="11237341" y="37973"/>
                </a:lnTo>
                <a:lnTo>
                  <a:pt x="11224598" y="31623"/>
                </a:lnTo>
                <a:close/>
              </a:path>
              <a:path w="11237595" h="76200">
                <a:moveTo>
                  <a:pt x="11161141" y="31633"/>
                </a:moveTo>
                <a:lnTo>
                  <a:pt x="0" y="41148"/>
                </a:lnTo>
                <a:lnTo>
                  <a:pt x="0" y="53848"/>
                </a:lnTo>
                <a:lnTo>
                  <a:pt x="11161141" y="44333"/>
                </a:lnTo>
                <a:lnTo>
                  <a:pt x="11161141" y="31633"/>
                </a:lnTo>
                <a:close/>
              </a:path>
              <a:path w="11237595" h="76200">
                <a:moveTo>
                  <a:pt x="11173968" y="31623"/>
                </a:moveTo>
                <a:lnTo>
                  <a:pt x="11161141" y="31633"/>
                </a:lnTo>
                <a:lnTo>
                  <a:pt x="11161141" y="44333"/>
                </a:lnTo>
                <a:lnTo>
                  <a:pt x="11173968" y="44323"/>
                </a:lnTo>
                <a:lnTo>
                  <a:pt x="11173968" y="31623"/>
                </a:lnTo>
                <a:close/>
              </a:path>
              <a:path w="11237595" h="76200">
                <a:moveTo>
                  <a:pt x="11161141" y="0"/>
                </a:moveTo>
                <a:lnTo>
                  <a:pt x="11161141" y="31633"/>
                </a:lnTo>
                <a:lnTo>
                  <a:pt x="11224598" y="31623"/>
                </a:lnTo>
                <a:lnTo>
                  <a:pt x="11161141" y="0"/>
                </a:lnTo>
                <a:close/>
              </a:path>
            </a:pathLst>
          </a:custGeom>
          <a:solidFill>
            <a:srgbClr val="000000"/>
          </a:solid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rcRect t="7500" b="8125"/>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69232" y="622301"/>
            <a:ext cx="6131569" cy="2473754"/>
          </a:xfrm>
          <a:prstGeom prst="rect">
            <a:avLst/>
          </a:prstGeom>
        </p:spPr>
        <p:txBody>
          <a:bodyPr wrap="square" lIns="0" tIns="0" rIns="0" bIns="0" rtlCol="0" anchor="t">
            <a:spAutoFit/>
          </a:bodyPr>
          <a:lstStyle/>
          <a:p>
            <a:pPr defTabSz="609630">
              <a:lnSpc>
                <a:spcPts val="4853"/>
              </a:lnSpc>
            </a:pPr>
            <a:r>
              <a:rPr lang="en-US" sz="3466" b="1" dirty="0">
                <a:solidFill>
                  <a:srgbClr val="FFFFFF"/>
                </a:solidFill>
                <a:latin typeface="Carlito"/>
              </a:rPr>
              <a:t>Exercise: TOC your idea</a:t>
            </a:r>
          </a:p>
          <a:p>
            <a:pPr defTabSz="609630">
              <a:lnSpc>
                <a:spcPts val="4854"/>
              </a:lnSpc>
            </a:pPr>
            <a:r>
              <a:rPr lang="en-US" sz="3466" b="1" dirty="0">
                <a:solidFill>
                  <a:srgbClr val="FFFFFF"/>
                </a:solidFill>
                <a:latin typeface="Carlito"/>
              </a:rPr>
              <a:t>Duration: 45 minutes</a:t>
            </a:r>
          </a:p>
          <a:p>
            <a:pPr defTabSz="609630">
              <a:lnSpc>
                <a:spcPts val="4854"/>
              </a:lnSpc>
            </a:pPr>
            <a:r>
              <a:rPr lang="en-US" sz="3466" b="1" dirty="0">
                <a:solidFill>
                  <a:srgbClr val="FFFFFF"/>
                </a:solidFill>
                <a:latin typeface="Carlito"/>
              </a:rPr>
              <a:t>Feel fee to ask and bother your group members for feedback </a:t>
            </a:r>
            <a:r>
              <a:rPr lang="en-US" sz="3466" b="1" dirty="0">
                <a:solidFill>
                  <a:srgbClr val="FFFFFF"/>
                </a:solidFill>
                <a:latin typeface="Carlito"/>
                <a:sym typeface="Wingdings" panose="05000000000000000000" pitchFamily="2" charset="2"/>
              </a:rPr>
              <a:t></a:t>
            </a:r>
            <a:endParaRPr lang="en-US" sz="3466" b="1" dirty="0">
              <a:solidFill>
                <a:srgbClr val="FFFFFF"/>
              </a:solidFill>
              <a:latin typeface="Carlito"/>
            </a:endParaRPr>
          </a:p>
        </p:txBody>
      </p:sp>
    </p:spTree>
    <p:extLst>
      <p:ext uri="{BB962C8B-B14F-4D97-AF65-F5344CB8AC3E}">
        <p14:creationId xmlns:p14="http://schemas.microsoft.com/office/powerpoint/2010/main" val="1369660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489" r="4489"/>
          <a:stretch>
            <a:fillRect/>
          </a:stretch>
        </p:blipFill>
        <p:spPr>
          <a:xfrm>
            <a:off x="-61635" y="917489"/>
            <a:ext cx="12315270" cy="5023023"/>
          </a:xfrm>
          <a:prstGeom prst="rect">
            <a:avLst/>
          </a:prstGeom>
        </p:spPr>
      </p:pic>
      <p:sp>
        <p:nvSpPr>
          <p:cNvPr id="3" name="TextBox 3"/>
          <p:cNvSpPr txBox="1"/>
          <p:nvPr/>
        </p:nvSpPr>
        <p:spPr>
          <a:xfrm>
            <a:off x="4817428" y="3104325"/>
            <a:ext cx="2557145" cy="577979"/>
          </a:xfrm>
          <a:prstGeom prst="rect">
            <a:avLst/>
          </a:prstGeom>
        </p:spPr>
        <p:txBody>
          <a:bodyPr lIns="0" tIns="0" rIns="0" bIns="0" rtlCol="0" anchor="t">
            <a:spAutoFit/>
          </a:bodyPr>
          <a:lstStyle/>
          <a:p>
            <a:pPr algn="ctr" defTabSz="609630">
              <a:lnSpc>
                <a:spcPts val="4809"/>
              </a:lnSpc>
            </a:pPr>
            <a:r>
              <a:rPr lang="en-US" sz="3435" b="1" dirty="0">
                <a:solidFill>
                  <a:srgbClr val="FFFFFF"/>
                </a:solidFill>
                <a:latin typeface="Carlito"/>
              </a:rPr>
              <a:t>SHOWTIME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5904" b="11565"/>
          <a:stretch>
            <a:fillRect/>
          </a:stretch>
        </p:blipFill>
        <p:spPr>
          <a:xfrm>
            <a:off x="0" y="0"/>
            <a:ext cx="12192000" cy="6858000"/>
          </a:xfrm>
          <a:prstGeom prst="rect">
            <a:avLst/>
          </a:prstGeom>
        </p:spPr>
      </p:pic>
      <p:sp>
        <p:nvSpPr>
          <p:cNvPr id="3" name="TextBox 3"/>
          <p:cNvSpPr txBox="1"/>
          <p:nvPr/>
        </p:nvSpPr>
        <p:spPr>
          <a:xfrm>
            <a:off x="5334000" y="5410200"/>
            <a:ext cx="1809828" cy="588687"/>
          </a:xfrm>
          <a:prstGeom prst="rect">
            <a:avLst/>
          </a:prstGeom>
        </p:spPr>
        <p:txBody>
          <a:bodyPr wrap="square" lIns="0" tIns="0" rIns="0" bIns="0" rtlCol="0" anchor="t">
            <a:spAutoFit/>
          </a:bodyPr>
          <a:lstStyle/>
          <a:p>
            <a:pPr algn="ctr" defTabSz="609630">
              <a:lnSpc>
                <a:spcPts val="4854"/>
              </a:lnSpc>
            </a:pPr>
            <a:r>
              <a:rPr lang="en-US" sz="3467" dirty="0">
                <a:solidFill>
                  <a:srgbClr val="FFFFFF"/>
                </a:solidFill>
                <a:latin typeface="Sanchez"/>
              </a:rPr>
              <a:t> </a:t>
            </a:r>
          </a:p>
        </p:txBody>
      </p:sp>
    </p:spTree>
    <p:extLst>
      <p:ext uri="{BB962C8B-B14F-4D97-AF65-F5344CB8AC3E}">
        <p14:creationId xmlns:p14="http://schemas.microsoft.com/office/powerpoint/2010/main" val="715294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2268" y="2326304"/>
            <a:ext cx="1229995" cy="553037"/>
          </a:xfrm>
          <a:prstGeom prst="rect">
            <a:avLst/>
          </a:prstGeom>
        </p:spPr>
        <p:txBody>
          <a:bodyPr lIns="0" tIns="0" rIns="0" bIns="0" rtlCol="0" anchor="t">
            <a:spAutoFit/>
          </a:bodyPr>
          <a:lstStyle/>
          <a:p>
            <a:pPr marL="0" marR="0" lvl="0" indent="0" algn="ctr" defTabSz="609630" rtl="0" eaLnBrk="1" fontAlgn="auto" latinLnBrk="0" hangingPunct="1">
              <a:lnSpc>
                <a:spcPts val="4574"/>
              </a:lnSpc>
              <a:spcBef>
                <a:spcPts val="0"/>
              </a:spcBef>
              <a:spcAft>
                <a:spcPts val="0"/>
              </a:spcAft>
              <a:buClrTx/>
              <a:buSzTx/>
              <a:buFontTx/>
              <a:buNone/>
              <a:tabLst/>
              <a:defRPr/>
            </a:pPr>
            <a:r>
              <a:rPr kumimoji="0" lang="en-US" sz="3267" b="1" i="0" u="sng" strike="noStrike" kern="1200" cap="none" spc="0" normalizeH="0" baseline="0" noProof="0">
                <a:ln>
                  <a:noFill/>
                </a:ln>
                <a:solidFill>
                  <a:srgbClr val="F0596F"/>
                </a:solidFill>
                <a:effectLst/>
                <a:uLnTx/>
                <a:uFillTx/>
                <a:latin typeface="League Spartan"/>
                <a:ea typeface="+mn-ea"/>
                <a:cs typeface="+mn-cs"/>
                <a:hlinkClick r:id="rId2"/>
              </a:rPr>
              <a:t>SK FB</a:t>
            </a:r>
            <a:endParaRPr kumimoji="0" lang="en-US" sz="3267" b="1" i="0" u="sng" strike="noStrike" kern="1200" cap="none" spc="0" normalizeH="0" baseline="0" noProof="0">
              <a:ln>
                <a:noFill/>
              </a:ln>
              <a:solidFill>
                <a:srgbClr val="F0596F"/>
              </a:solidFill>
              <a:effectLst/>
              <a:uLnTx/>
              <a:uFillTx/>
              <a:latin typeface="League Spartan"/>
              <a:ea typeface="+mn-ea"/>
              <a:cs typeface="+mn-cs"/>
            </a:endParaRPr>
          </a:p>
        </p:txBody>
      </p:sp>
      <p:sp>
        <p:nvSpPr>
          <p:cNvPr id="3" name="TextBox 3"/>
          <p:cNvSpPr txBox="1"/>
          <p:nvPr/>
        </p:nvSpPr>
        <p:spPr>
          <a:xfrm>
            <a:off x="703856" y="3152481"/>
            <a:ext cx="2106818" cy="553037"/>
          </a:xfrm>
          <a:prstGeom prst="rect">
            <a:avLst/>
          </a:prstGeom>
        </p:spPr>
        <p:txBody>
          <a:bodyPr wrap="square" lIns="0" tIns="0" rIns="0" bIns="0" rtlCol="0" anchor="t">
            <a:spAutoFit/>
          </a:bodyPr>
          <a:lstStyle/>
          <a:p>
            <a:pPr marL="0" marR="0" lvl="0" indent="0" algn="ctr" defTabSz="609630" rtl="0" eaLnBrk="1" fontAlgn="auto" latinLnBrk="0" hangingPunct="1">
              <a:lnSpc>
                <a:spcPts val="4574"/>
              </a:lnSpc>
              <a:spcBef>
                <a:spcPts val="0"/>
              </a:spcBef>
              <a:spcAft>
                <a:spcPts val="0"/>
              </a:spcAft>
              <a:buClrTx/>
              <a:buSzTx/>
              <a:buFontTx/>
              <a:buNone/>
              <a:tabLst/>
              <a:defRPr/>
            </a:pPr>
            <a:r>
              <a:rPr kumimoji="0" lang="en-US" sz="3267" b="1" i="0" u="sng" strike="noStrike" kern="1200" cap="none" spc="0" normalizeH="0" baseline="0" noProof="0" dirty="0">
                <a:ln>
                  <a:noFill/>
                </a:ln>
                <a:solidFill>
                  <a:srgbClr val="F0596F"/>
                </a:solidFill>
                <a:effectLst/>
                <a:uLnTx/>
                <a:uFillTx/>
                <a:latin typeface="League Spartan"/>
                <a:ea typeface="+mn-ea"/>
                <a:cs typeface="+mn-cs"/>
                <a:hlinkClick r:id="rId3"/>
              </a:rPr>
              <a:t>SK IG</a:t>
            </a:r>
            <a:endParaRPr kumimoji="0" lang="en-US" sz="3267" b="1" i="0" u="sng" strike="noStrike" kern="1200" cap="none" spc="0" normalizeH="0" baseline="0" noProof="0" dirty="0">
              <a:ln>
                <a:noFill/>
              </a:ln>
              <a:solidFill>
                <a:srgbClr val="F0596F"/>
              </a:solidFill>
              <a:effectLst/>
              <a:uLnTx/>
              <a:uFillTx/>
              <a:latin typeface="League Spartan"/>
              <a:ea typeface="+mn-ea"/>
              <a:cs typeface="+mn-cs"/>
            </a:endParaRPr>
          </a:p>
        </p:txBody>
      </p:sp>
      <p:sp>
        <p:nvSpPr>
          <p:cNvPr id="4" name="TextBox 4"/>
          <p:cNvSpPr txBox="1"/>
          <p:nvPr/>
        </p:nvSpPr>
        <p:spPr>
          <a:xfrm>
            <a:off x="1110223" y="3988482"/>
            <a:ext cx="1700451" cy="553037"/>
          </a:xfrm>
          <a:prstGeom prst="rect">
            <a:avLst/>
          </a:prstGeom>
        </p:spPr>
        <p:txBody>
          <a:bodyPr lIns="0" tIns="0" rIns="0" bIns="0" rtlCol="0" anchor="t">
            <a:spAutoFit/>
          </a:bodyPr>
          <a:lstStyle/>
          <a:p>
            <a:pPr marL="0" marR="0" lvl="0" indent="0" algn="ctr" defTabSz="609630" rtl="0" eaLnBrk="1" fontAlgn="auto" latinLnBrk="0" hangingPunct="1">
              <a:lnSpc>
                <a:spcPts val="4574"/>
              </a:lnSpc>
              <a:spcBef>
                <a:spcPts val="0"/>
              </a:spcBef>
              <a:spcAft>
                <a:spcPts val="0"/>
              </a:spcAft>
              <a:buClrTx/>
              <a:buSzTx/>
              <a:buFontTx/>
              <a:buNone/>
              <a:tabLst/>
              <a:defRPr/>
            </a:pPr>
            <a:r>
              <a:rPr kumimoji="0" lang="en-US" sz="3267" b="1" i="0" u="sng" strike="noStrike" kern="1200" cap="none" spc="0" normalizeH="0" baseline="0" noProof="0" dirty="0">
                <a:ln>
                  <a:noFill/>
                </a:ln>
                <a:solidFill>
                  <a:srgbClr val="F0596F"/>
                </a:solidFill>
                <a:effectLst/>
                <a:uLnTx/>
                <a:uFillTx/>
                <a:latin typeface="League Spartan"/>
                <a:ea typeface="+mn-ea"/>
                <a:cs typeface="+mn-cs"/>
                <a:hlinkClick r:id="rId4"/>
              </a:rPr>
              <a:t>SK WEB</a:t>
            </a:r>
            <a:endParaRPr kumimoji="0" lang="en-US" sz="3267" b="1" i="0" u="sng" strike="noStrike" kern="1200" cap="none" spc="0" normalizeH="0" baseline="0" noProof="0" dirty="0">
              <a:ln>
                <a:noFill/>
              </a:ln>
              <a:solidFill>
                <a:srgbClr val="F0596F"/>
              </a:solidFill>
              <a:effectLst/>
              <a:uLnTx/>
              <a:uFillTx/>
              <a:latin typeface="League Spartan"/>
              <a:ea typeface="+mn-ea"/>
              <a:cs typeface="+mn-cs"/>
            </a:endParaRPr>
          </a:p>
        </p:txBody>
      </p:sp>
      <p:sp>
        <p:nvSpPr>
          <p:cNvPr id="5" name="TextBox 5"/>
          <p:cNvSpPr txBox="1"/>
          <p:nvPr/>
        </p:nvSpPr>
        <p:spPr>
          <a:xfrm>
            <a:off x="1568159" y="505901"/>
            <a:ext cx="7390470" cy="795089"/>
          </a:xfrm>
          <a:prstGeom prst="rect">
            <a:avLst/>
          </a:prstGeom>
        </p:spPr>
        <p:txBody>
          <a:bodyPr lIns="0" tIns="0" rIns="0" bIns="0" rtlCol="0" anchor="t">
            <a:spAutoFit/>
          </a:bodyPr>
          <a:lstStyle/>
          <a:p>
            <a:pPr marL="0" marR="0" lvl="0" indent="0" algn="ctr" defTabSz="609630" rtl="0" eaLnBrk="1" fontAlgn="auto" latinLnBrk="0" hangingPunct="1">
              <a:lnSpc>
                <a:spcPts val="6627"/>
              </a:lnSpc>
              <a:spcBef>
                <a:spcPts val="0"/>
              </a:spcBef>
              <a:spcAft>
                <a:spcPts val="0"/>
              </a:spcAft>
              <a:buClrTx/>
              <a:buSzTx/>
              <a:buFontTx/>
              <a:buNone/>
              <a:tabLst/>
              <a:defRPr/>
            </a:pPr>
            <a:r>
              <a:rPr kumimoji="0" lang="en-US" sz="4734" b="0" i="0" u="none" strike="noStrike" kern="1200" cap="none" spc="0" normalizeH="0" baseline="0" noProof="0" dirty="0">
                <a:ln>
                  <a:noFill/>
                </a:ln>
                <a:solidFill>
                  <a:srgbClr val="000000"/>
                </a:solidFill>
                <a:effectLst/>
                <a:uLnTx/>
                <a:uFillTx/>
                <a:latin typeface="Sanchez"/>
                <a:ea typeface="+mn-ea"/>
                <a:cs typeface="+mn-cs"/>
              </a:rPr>
              <a:t> </a:t>
            </a:r>
            <a:r>
              <a:rPr lang="en-US" sz="4734" dirty="0">
                <a:solidFill>
                  <a:srgbClr val="000000"/>
                </a:solidFill>
                <a:latin typeface="League Spartan"/>
              </a:rPr>
              <a:t>Contact us, we smart -&gt;</a:t>
            </a:r>
            <a:r>
              <a:rPr kumimoji="0" lang="sr-Latn-RS" sz="4734" i="0" u="none" strike="noStrike" kern="1200" cap="none" spc="0" normalizeH="0" baseline="0" noProof="0" dirty="0">
                <a:ln>
                  <a:noFill/>
                </a:ln>
                <a:solidFill>
                  <a:srgbClr val="000000"/>
                </a:solidFill>
                <a:effectLst/>
                <a:uLnTx/>
                <a:uFillTx/>
                <a:latin typeface="League Spartan"/>
                <a:ea typeface="+mn-ea"/>
                <a:cs typeface="+mn-cs"/>
              </a:rPr>
              <a:t> </a:t>
            </a:r>
            <a:endParaRPr kumimoji="0" lang="en-US" sz="4734" i="0" u="none" strike="noStrike" kern="1200" cap="none" spc="0" normalizeH="0" baseline="0" noProof="0" dirty="0">
              <a:ln>
                <a:noFill/>
              </a:ln>
              <a:solidFill>
                <a:srgbClr val="000000"/>
              </a:solidFill>
              <a:effectLst/>
              <a:uLnTx/>
              <a:uFillTx/>
              <a:latin typeface="League Spartan"/>
              <a:ea typeface="+mn-ea"/>
              <a:cs typeface="+mn-cs"/>
            </a:endParaRPr>
          </a:p>
        </p:txBody>
      </p:sp>
      <p:sp>
        <p:nvSpPr>
          <p:cNvPr id="7" name="TextBox 7"/>
          <p:cNvSpPr txBox="1"/>
          <p:nvPr/>
        </p:nvSpPr>
        <p:spPr>
          <a:xfrm>
            <a:off x="3886200" y="3418839"/>
            <a:ext cx="5422757" cy="784830"/>
          </a:xfrm>
          <a:prstGeom prst="rect">
            <a:avLst/>
          </a:prstGeom>
        </p:spPr>
        <p:txBody>
          <a:bodyPr lIns="0" tIns="0" rIns="0" bIns="0" rtlCol="0" anchor="t">
            <a:spAutoFit/>
          </a:bodyPr>
          <a:lstStyle/>
          <a:p>
            <a:pPr marL="0" marR="0" lvl="0" indent="0" algn="r" defTabSz="609630" rtl="0" eaLnBrk="1" fontAlgn="auto" latinLnBrk="0" hangingPunct="1">
              <a:lnSpc>
                <a:spcPts val="308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Sanchez"/>
                <a:ea typeface="+mn-ea"/>
                <a:cs typeface="+mn-cs"/>
              </a:rPr>
              <a:t>jelena@smartkolektiv.org</a:t>
            </a:r>
          </a:p>
          <a:p>
            <a:pPr marL="0" marR="0" lvl="0" indent="0" algn="r" defTabSz="609630" rtl="0" eaLnBrk="1" fontAlgn="auto" latinLnBrk="0" hangingPunct="1">
              <a:lnSpc>
                <a:spcPts val="2893"/>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Sanchez"/>
                <a:ea typeface="+mn-ea"/>
                <a:cs typeface="+mn-cs"/>
              </a:rPr>
              <a:t>00 381 63 599945</a:t>
            </a:r>
          </a:p>
        </p:txBody>
      </p:sp>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433615" y="2810297"/>
            <a:ext cx="1590632" cy="145470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4003" y="280238"/>
            <a:ext cx="1769907" cy="124641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1729" y="261518"/>
            <a:ext cx="723792" cy="469940"/>
          </a:xfrm>
          <a:prstGeom prst="rect">
            <a:avLst/>
          </a:prstGeom>
          <a:blipFill>
            <a:blip r:embed="rId3" cstate="print"/>
            <a:stretch>
              <a:fillRect/>
            </a:stretch>
          </a:blipFill>
        </p:spPr>
        <p:txBody>
          <a:bodyPr wrap="square" lIns="0" tIns="0" rIns="0" bIns="0" rtlCol="0"/>
          <a:lstStyle/>
          <a:p>
            <a:endParaRPr/>
          </a:p>
        </p:txBody>
      </p:sp>
      <p:grpSp>
        <p:nvGrpSpPr>
          <p:cNvPr id="4" name="object 4"/>
          <p:cNvGrpSpPr/>
          <p:nvPr/>
        </p:nvGrpSpPr>
        <p:grpSpPr>
          <a:xfrm>
            <a:off x="3587496" y="1461516"/>
            <a:ext cx="2505710" cy="2506980"/>
            <a:chOff x="3587496" y="1461516"/>
            <a:chExt cx="2505710" cy="2506980"/>
          </a:xfrm>
        </p:grpSpPr>
        <p:sp>
          <p:nvSpPr>
            <p:cNvPr id="5" name="object 5"/>
            <p:cNvSpPr/>
            <p:nvPr/>
          </p:nvSpPr>
          <p:spPr>
            <a:xfrm>
              <a:off x="3587496" y="1461516"/>
              <a:ext cx="2505710" cy="2506980"/>
            </a:xfrm>
            <a:custGeom>
              <a:avLst/>
              <a:gdLst/>
              <a:ahLst/>
              <a:cxnLst/>
              <a:rect l="l" t="t" r="r" b="b"/>
              <a:pathLst>
                <a:path w="2505710" h="2506979">
                  <a:moveTo>
                    <a:pt x="1252727" y="0"/>
                  </a:moveTo>
                  <a:lnTo>
                    <a:pt x="1204665" y="904"/>
                  </a:lnTo>
                  <a:lnTo>
                    <a:pt x="1157062" y="3598"/>
                  </a:lnTo>
                  <a:lnTo>
                    <a:pt x="1109949" y="8047"/>
                  </a:lnTo>
                  <a:lnTo>
                    <a:pt x="1063359" y="14219"/>
                  </a:lnTo>
                  <a:lnTo>
                    <a:pt x="1017326" y="22083"/>
                  </a:lnTo>
                  <a:lnTo>
                    <a:pt x="971880" y="31605"/>
                  </a:lnTo>
                  <a:lnTo>
                    <a:pt x="927055" y="42753"/>
                  </a:lnTo>
                  <a:lnTo>
                    <a:pt x="882883" y="55495"/>
                  </a:lnTo>
                  <a:lnTo>
                    <a:pt x="839397" y="69798"/>
                  </a:lnTo>
                  <a:lnTo>
                    <a:pt x="796628" y="85630"/>
                  </a:lnTo>
                  <a:lnTo>
                    <a:pt x="754609" y="102959"/>
                  </a:lnTo>
                  <a:lnTo>
                    <a:pt x="713373" y="121751"/>
                  </a:lnTo>
                  <a:lnTo>
                    <a:pt x="672952" y="141975"/>
                  </a:lnTo>
                  <a:lnTo>
                    <a:pt x="633378" y="163598"/>
                  </a:lnTo>
                  <a:lnTo>
                    <a:pt x="594684" y="186588"/>
                  </a:lnTo>
                  <a:lnTo>
                    <a:pt x="556902" y="210911"/>
                  </a:lnTo>
                  <a:lnTo>
                    <a:pt x="520065" y="236537"/>
                  </a:lnTo>
                  <a:lnTo>
                    <a:pt x="484204" y="263432"/>
                  </a:lnTo>
                  <a:lnTo>
                    <a:pt x="449353" y="291564"/>
                  </a:lnTo>
                  <a:lnTo>
                    <a:pt x="415544" y="320901"/>
                  </a:lnTo>
                  <a:lnTo>
                    <a:pt x="382809" y="351409"/>
                  </a:lnTo>
                  <a:lnTo>
                    <a:pt x="351181" y="383058"/>
                  </a:lnTo>
                  <a:lnTo>
                    <a:pt x="320692" y="415813"/>
                  </a:lnTo>
                  <a:lnTo>
                    <a:pt x="291374" y="449643"/>
                  </a:lnTo>
                  <a:lnTo>
                    <a:pt x="263260" y="484516"/>
                  </a:lnTo>
                  <a:lnTo>
                    <a:pt x="236382" y="520398"/>
                  </a:lnTo>
                  <a:lnTo>
                    <a:pt x="210773" y="557258"/>
                  </a:lnTo>
                  <a:lnTo>
                    <a:pt x="186465" y="595063"/>
                  </a:lnTo>
                  <a:lnTo>
                    <a:pt x="163490" y="633781"/>
                  </a:lnTo>
                  <a:lnTo>
                    <a:pt x="141881" y="673379"/>
                  </a:lnTo>
                  <a:lnTo>
                    <a:pt x="121670" y="713824"/>
                  </a:lnTo>
                  <a:lnTo>
                    <a:pt x="102890" y="755085"/>
                  </a:lnTo>
                  <a:lnTo>
                    <a:pt x="85573" y="797129"/>
                  </a:lnTo>
                  <a:lnTo>
                    <a:pt x="69752" y="839923"/>
                  </a:lnTo>
                  <a:lnTo>
                    <a:pt x="55458" y="883435"/>
                  </a:lnTo>
                  <a:lnTo>
                    <a:pt x="42724" y="927633"/>
                  </a:lnTo>
                  <a:lnTo>
                    <a:pt x="31584" y="972484"/>
                  </a:lnTo>
                  <a:lnTo>
                    <a:pt x="22068" y="1017955"/>
                  </a:lnTo>
                  <a:lnTo>
                    <a:pt x="14210" y="1064015"/>
                  </a:lnTo>
                  <a:lnTo>
                    <a:pt x="8041" y="1110631"/>
                  </a:lnTo>
                  <a:lnTo>
                    <a:pt x="3595" y="1157770"/>
                  </a:lnTo>
                  <a:lnTo>
                    <a:pt x="904" y="1205401"/>
                  </a:lnTo>
                  <a:lnTo>
                    <a:pt x="0" y="1253489"/>
                  </a:lnTo>
                  <a:lnTo>
                    <a:pt x="0" y="2506980"/>
                  </a:lnTo>
                  <a:lnTo>
                    <a:pt x="1252727" y="2506980"/>
                  </a:lnTo>
                  <a:lnTo>
                    <a:pt x="1300790" y="2506075"/>
                  </a:lnTo>
                  <a:lnTo>
                    <a:pt x="1348393" y="2503381"/>
                  </a:lnTo>
                  <a:lnTo>
                    <a:pt x="1395506" y="2498932"/>
                  </a:lnTo>
                  <a:lnTo>
                    <a:pt x="1442096" y="2492760"/>
                  </a:lnTo>
                  <a:lnTo>
                    <a:pt x="1488129" y="2484896"/>
                  </a:lnTo>
                  <a:lnTo>
                    <a:pt x="1533575" y="2475374"/>
                  </a:lnTo>
                  <a:lnTo>
                    <a:pt x="1578400" y="2464226"/>
                  </a:lnTo>
                  <a:lnTo>
                    <a:pt x="1622572" y="2451484"/>
                  </a:lnTo>
                  <a:lnTo>
                    <a:pt x="1666058" y="2437181"/>
                  </a:lnTo>
                  <a:lnTo>
                    <a:pt x="1708827" y="2421349"/>
                  </a:lnTo>
                  <a:lnTo>
                    <a:pt x="1750846" y="2404020"/>
                  </a:lnTo>
                  <a:lnTo>
                    <a:pt x="1792082" y="2385228"/>
                  </a:lnTo>
                  <a:lnTo>
                    <a:pt x="1832503" y="2365004"/>
                  </a:lnTo>
                  <a:lnTo>
                    <a:pt x="1872077" y="2343381"/>
                  </a:lnTo>
                  <a:lnTo>
                    <a:pt x="1910771" y="2320391"/>
                  </a:lnTo>
                  <a:lnTo>
                    <a:pt x="1948553" y="2296068"/>
                  </a:lnTo>
                  <a:lnTo>
                    <a:pt x="1985390" y="2270442"/>
                  </a:lnTo>
                  <a:lnTo>
                    <a:pt x="2021251" y="2243547"/>
                  </a:lnTo>
                  <a:lnTo>
                    <a:pt x="2056102" y="2215415"/>
                  </a:lnTo>
                  <a:lnTo>
                    <a:pt x="2089911" y="2186078"/>
                  </a:lnTo>
                  <a:lnTo>
                    <a:pt x="2122646" y="2155570"/>
                  </a:lnTo>
                  <a:lnTo>
                    <a:pt x="2154274" y="2123921"/>
                  </a:lnTo>
                  <a:lnTo>
                    <a:pt x="2184763" y="2091166"/>
                  </a:lnTo>
                  <a:lnTo>
                    <a:pt x="2214081" y="2057336"/>
                  </a:lnTo>
                  <a:lnTo>
                    <a:pt x="2242195" y="2022463"/>
                  </a:lnTo>
                  <a:lnTo>
                    <a:pt x="2269073" y="1986581"/>
                  </a:lnTo>
                  <a:lnTo>
                    <a:pt x="2294682" y="1949721"/>
                  </a:lnTo>
                  <a:lnTo>
                    <a:pt x="2318990" y="1911916"/>
                  </a:lnTo>
                  <a:lnTo>
                    <a:pt x="2341965" y="1873198"/>
                  </a:lnTo>
                  <a:lnTo>
                    <a:pt x="2363574" y="1833600"/>
                  </a:lnTo>
                  <a:lnTo>
                    <a:pt x="2383785" y="1793155"/>
                  </a:lnTo>
                  <a:lnTo>
                    <a:pt x="2402565" y="1751894"/>
                  </a:lnTo>
                  <a:lnTo>
                    <a:pt x="2419882" y="1709850"/>
                  </a:lnTo>
                  <a:lnTo>
                    <a:pt x="2435703" y="1667056"/>
                  </a:lnTo>
                  <a:lnTo>
                    <a:pt x="2449997" y="1623544"/>
                  </a:lnTo>
                  <a:lnTo>
                    <a:pt x="2462731" y="1579346"/>
                  </a:lnTo>
                  <a:lnTo>
                    <a:pt x="2473871" y="1534495"/>
                  </a:lnTo>
                  <a:lnTo>
                    <a:pt x="2483387" y="1489024"/>
                  </a:lnTo>
                  <a:lnTo>
                    <a:pt x="2491245" y="1442964"/>
                  </a:lnTo>
                  <a:lnTo>
                    <a:pt x="2497414" y="1396348"/>
                  </a:lnTo>
                  <a:lnTo>
                    <a:pt x="2501860" y="1349209"/>
                  </a:lnTo>
                  <a:lnTo>
                    <a:pt x="2504551" y="1301578"/>
                  </a:lnTo>
                  <a:lnTo>
                    <a:pt x="2505455" y="1253489"/>
                  </a:lnTo>
                  <a:lnTo>
                    <a:pt x="2504551" y="1205401"/>
                  </a:lnTo>
                  <a:lnTo>
                    <a:pt x="2501860" y="1157770"/>
                  </a:lnTo>
                  <a:lnTo>
                    <a:pt x="2497414" y="1110631"/>
                  </a:lnTo>
                  <a:lnTo>
                    <a:pt x="2491245" y="1064015"/>
                  </a:lnTo>
                  <a:lnTo>
                    <a:pt x="2483387" y="1017955"/>
                  </a:lnTo>
                  <a:lnTo>
                    <a:pt x="2473871" y="972484"/>
                  </a:lnTo>
                  <a:lnTo>
                    <a:pt x="2462731" y="927633"/>
                  </a:lnTo>
                  <a:lnTo>
                    <a:pt x="2449997" y="883435"/>
                  </a:lnTo>
                  <a:lnTo>
                    <a:pt x="2435703" y="839923"/>
                  </a:lnTo>
                  <a:lnTo>
                    <a:pt x="2419882" y="797129"/>
                  </a:lnTo>
                  <a:lnTo>
                    <a:pt x="2402565" y="755085"/>
                  </a:lnTo>
                  <a:lnTo>
                    <a:pt x="2383785" y="713824"/>
                  </a:lnTo>
                  <a:lnTo>
                    <a:pt x="2363574" y="673379"/>
                  </a:lnTo>
                  <a:lnTo>
                    <a:pt x="2341965" y="633781"/>
                  </a:lnTo>
                  <a:lnTo>
                    <a:pt x="2318990" y="595063"/>
                  </a:lnTo>
                  <a:lnTo>
                    <a:pt x="2294682" y="557258"/>
                  </a:lnTo>
                  <a:lnTo>
                    <a:pt x="2269073" y="520398"/>
                  </a:lnTo>
                  <a:lnTo>
                    <a:pt x="2242195" y="484516"/>
                  </a:lnTo>
                  <a:lnTo>
                    <a:pt x="2214081" y="449643"/>
                  </a:lnTo>
                  <a:lnTo>
                    <a:pt x="2184763" y="415813"/>
                  </a:lnTo>
                  <a:lnTo>
                    <a:pt x="2154274" y="383058"/>
                  </a:lnTo>
                  <a:lnTo>
                    <a:pt x="2122646" y="351409"/>
                  </a:lnTo>
                  <a:lnTo>
                    <a:pt x="2089911" y="320901"/>
                  </a:lnTo>
                  <a:lnTo>
                    <a:pt x="2056102" y="291564"/>
                  </a:lnTo>
                  <a:lnTo>
                    <a:pt x="2021251" y="263432"/>
                  </a:lnTo>
                  <a:lnTo>
                    <a:pt x="1985390" y="236537"/>
                  </a:lnTo>
                  <a:lnTo>
                    <a:pt x="1948553" y="210911"/>
                  </a:lnTo>
                  <a:lnTo>
                    <a:pt x="1910771" y="186588"/>
                  </a:lnTo>
                  <a:lnTo>
                    <a:pt x="1872077" y="163598"/>
                  </a:lnTo>
                  <a:lnTo>
                    <a:pt x="1832503" y="141975"/>
                  </a:lnTo>
                  <a:lnTo>
                    <a:pt x="1792082" y="121751"/>
                  </a:lnTo>
                  <a:lnTo>
                    <a:pt x="1750846" y="102959"/>
                  </a:lnTo>
                  <a:lnTo>
                    <a:pt x="1708827" y="85630"/>
                  </a:lnTo>
                  <a:lnTo>
                    <a:pt x="1666058" y="69798"/>
                  </a:lnTo>
                  <a:lnTo>
                    <a:pt x="1622572" y="55495"/>
                  </a:lnTo>
                  <a:lnTo>
                    <a:pt x="1578400" y="42753"/>
                  </a:lnTo>
                  <a:lnTo>
                    <a:pt x="1533575" y="31605"/>
                  </a:lnTo>
                  <a:lnTo>
                    <a:pt x="1488129" y="22083"/>
                  </a:lnTo>
                  <a:lnTo>
                    <a:pt x="1442096" y="14219"/>
                  </a:lnTo>
                  <a:lnTo>
                    <a:pt x="1395506" y="8047"/>
                  </a:lnTo>
                  <a:lnTo>
                    <a:pt x="1348393" y="3598"/>
                  </a:lnTo>
                  <a:lnTo>
                    <a:pt x="1300790" y="904"/>
                  </a:lnTo>
                  <a:lnTo>
                    <a:pt x="1252727" y="0"/>
                  </a:lnTo>
                  <a:close/>
                </a:path>
              </a:pathLst>
            </a:custGeom>
            <a:solidFill>
              <a:srgbClr val="8DC53E"/>
            </a:solidFill>
          </p:spPr>
          <p:txBody>
            <a:bodyPr wrap="square" lIns="0" tIns="0" rIns="0" bIns="0" rtlCol="0"/>
            <a:lstStyle/>
            <a:p>
              <a:endParaRPr/>
            </a:p>
          </p:txBody>
        </p:sp>
        <p:sp>
          <p:nvSpPr>
            <p:cNvPr id="6" name="object 6"/>
            <p:cNvSpPr/>
            <p:nvPr/>
          </p:nvSpPr>
          <p:spPr>
            <a:xfrm>
              <a:off x="3858386" y="1611884"/>
              <a:ext cx="1963801" cy="2227580"/>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3587496" y="4297679"/>
            <a:ext cx="2444750" cy="2446020"/>
            <a:chOff x="3587496" y="4297679"/>
            <a:chExt cx="2444750" cy="2446020"/>
          </a:xfrm>
        </p:grpSpPr>
        <p:sp>
          <p:nvSpPr>
            <p:cNvPr id="8" name="object 8"/>
            <p:cNvSpPr/>
            <p:nvPr/>
          </p:nvSpPr>
          <p:spPr>
            <a:xfrm>
              <a:off x="3587496" y="4297679"/>
              <a:ext cx="2444750" cy="2446020"/>
            </a:xfrm>
            <a:custGeom>
              <a:avLst/>
              <a:gdLst/>
              <a:ahLst/>
              <a:cxnLst/>
              <a:rect l="l" t="t" r="r" b="b"/>
              <a:pathLst>
                <a:path w="2444750" h="2446020">
                  <a:moveTo>
                    <a:pt x="1222248" y="0"/>
                  </a:moveTo>
                  <a:lnTo>
                    <a:pt x="1174247" y="925"/>
                  </a:lnTo>
                  <a:lnTo>
                    <a:pt x="1126716" y="3678"/>
                  </a:lnTo>
                  <a:lnTo>
                    <a:pt x="1079689" y="8225"/>
                  </a:lnTo>
                  <a:lnTo>
                    <a:pt x="1033198" y="14532"/>
                  </a:lnTo>
                  <a:lnTo>
                    <a:pt x="987279" y="22565"/>
                  </a:lnTo>
                  <a:lnTo>
                    <a:pt x="941965" y="32290"/>
                  </a:lnTo>
                  <a:lnTo>
                    <a:pt x="897290" y="43673"/>
                  </a:lnTo>
                  <a:lnTo>
                    <a:pt x="853288" y="56681"/>
                  </a:lnTo>
                  <a:lnTo>
                    <a:pt x="809993" y="71279"/>
                  </a:lnTo>
                  <a:lnTo>
                    <a:pt x="767439" y="87433"/>
                  </a:lnTo>
                  <a:lnTo>
                    <a:pt x="725659" y="105109"/>
                  </a:lnTo>
                  <a:lnTo>
                    <a:pt x="684689" y="124274"/>
                  </a:lnTo>
                  <a:lnTo>
                    <a:pt x="644561" y="144894"/>
                  </a:lnTo>
                  <a:lnTo>
                    <a:pt x="605310" y="166934"/>
                  </a:lnTo>
                  <a:lnTo>
                    <a:pt x="566969" y="190361"/>
                  </a:lnTo>
                  <a:lnTo>
                    <a:pt x="529573" y="215140"/>
                  </a:lnTo>
                  <a:lnTo>
                    <a:pt x="493156" y="241238"/>
                  </a:lnTo>
                  <a:lnTo>
                    <a:pt x="457750" y="268621"/>
                  </a:lnTo>
                  <a:lnTo>
                    <a:pt x="423392" y="297255"/>
                  </a:lnTo>
                  <a:lnTo>
                    <a:pt x="390113" y="327106"/>
                  </a:lnTo>
                  <a:lnTo>
                    <a:pt x="357949" y="358140"/>
                  </a:lnTo>
                  <a:lnTo>
                    <a:pt x="326933" y="390322"/>
                  </a:lnTo>
                  <a:lnTo>
                    <a:pt x="297099" y="423620"/>
                  </a:lnTo>
                  <a:lnTo>
                    <a:pt x="268481" y="457999"/>
                  </a:lnTo>
                  <a:lnTo>
                    <a:pt x="241113" y="493426"/>
                  </a:lnTo>
                  <a:lnTo>
                    <a:pt x="215029" y="529865"/>
                  </a:lnTo>
                  <a:lnTo>
                    <a:pt x="190263" y="567284"/>
                  </a:lnTo>
                  <a:lnTo>
                    <a:pt x="166849" y="605648"/>
                  </a:lnTo>
                  <a:lnTo>
                    <a:pt x="144821" y="644924"/>
                  </a:lnTo>
                  <a:lnTo>
                    <a:pt x="124212" y="685077"/>
                  </a:lnTo>
                  <a:lnTo>
                    <a:pt x="105057" y="726074"/>
                  </a:lnTo>
                  <a:lnTo>
                    <a:pt x="87390" y="767881"/>
                  </a:lnTo>
                  <a:lnTo>
                    <a:pt x="71244" y="810463"/>
                  </a:lnTo>
                  <a:lnTo>
                    <a:pt x="56653" y="853787"/>
                  </a:lnTo>
                  <a:lnTo>
                    <a:pt x="43652" y="897819"/>
                  </a:lnTo>
                  <a:lnTo>
                    <a:pt x="32275" y="942525"/>
                  </a:lnTo>
                  <a:lnTo>
                    <a:pt x="22554" y="987870"/>
                  </a:lnTo>
                  <a:lnTo>
                    <a:pt x="14525" y="1033822"/>
                  </a:lnTo>
                  <a:lnTo>
                    <a:pt x="8221" y="1080346"/>
                  </a:lnTo>
                  <a:lnTo>
                    <a:pt x="3676" y="1127407"/>
                  </a:lnTo>
                  <a:lnTo>
                    <a:pt x="924" y="1174973"/>
                  </a:lnTo>
                  <a:lnTo>
                    <a:pt x="0" y="1223010"/>
                  </a:lnTo>
                  <a:lnTo>
                    <a:pt x="924" y="1271042"/>
                  </a:lnTo>
                  <a:lnTo>
                    <a:pt x="3676" y="1318605"/>
                  </a:lnTo>
                  <a:lnTo>
                    <a:pt x="8221" y="1365664"/>
                  </a:lnTo>
                  <a:lnTo>
                    <a:pt x="14525" y="1412185"/>
                  </a:lnTo>
                  <a:lnTo>
                    <a:pt x="22554" y="1458135"/>
                  </a:lnTo>
                  <a:lnTo>
                    <a:pt x="32275" y="1503478"/>
                  </a:lnTo>
                  <a:lnTo>
                    <a:pt x="43652" y="1548182"/>
                  </a:lnTo>
                  <a:lnTo>
                    <a:pt x="56653" y="1592213"/>
                  </a:lnTo>
                  <a:lnTo>
                    <a:pt x="71244" y="1635536"/>
                  </a:lnTo>
                  <a:lnTo>
                    <a:pt x="87390" y="1678117"/>
                  </a:lnTo>
                  <a:lnTo>
                    <a:pt x="105057" y="1719923"/>
                  </a:lnTo>
                  <a:lnTo>
                    <a:pt x="124212" y="1760919"/>
                  </a:lnTo>
                  <a:lnTo>
                    <a:pt x="144821" y="1801072"/>
                  </a:lnTo>
                  <a:lnTo>
                    <a:pt x="166849" y="1840348"/>
                  </a:lnTo>
                  <a:lnTo>
                    <a:pt x="190263" y="1878712"/>
                  </a:lnTo>
                  <a:lnTo>
                    <a:pt x="215029" y="1916131"/>
                  </a:lnTo>
                  <a:lnTo>
                    <a:pt x="241113" y="1952571"/>
                  </a:lnTo>
                  <a:lnTo>
                    <a:pt x="268481" y="1987998"/>
                  </a:lnTo>
                  <a:lnTo>
                    <a:pt x="297099" y="2022378"/>
                  </a:lnTo>
                  <a:lnTo>
                    <a:pt x="326933" y="2055676"/>
                  </a:lnTo>
                  <a:lnTo>
                    <a:pt x="357949" y="2087860"/>
                  </a:lnTo>
                  <a:lnTo>
                    <a:pt x="390113" y="2118894"/>
                  </a:lnTo>
                  <a:lnTo>
                    <a:pt x="423392" y="2148746"/>
                  </a:lnTo>
                  <a:lnTo>
                    <a:pt x="457750" y="2177381"/>
                  </a:lnTo>
                  <a:lnTo>
                    <a:pt x="493156" y="2204765"/>
                  </a:lnTo>
                  <a:lnTo>
                    <a:pt x="529573" y="2230864"/>
                  </a:lnTo>
                  <a:lnTo>
                    <a:pt x="566969" y="2255645"/>
                  </a:lnTo>
                  <a:lnTo>
                    <a:pt x="605310" y="2279073"/>
                  </a:lnTo>
                  <a:lnTo>
                    <a:pt x="644561" y="2301114"/>
                  </a:lnTo>
                  <a:lnTo>
                    <a:pt x="684689" y="2321735"/>
                  </a:lnTo>
                  <a:lnTo>
                    <a:pt x="725659" y="2340901"/>
                  </a:lnTo>
                  <a:lnTo>
                    <a:pt x="767439" y="2358578"/>
                  </a:lnTo>
                  <a:lnTo>
                    <a:pt x="809993" y="2374734"/>
                  </a:lnTo>
                  <a:lnTo>
                    <a:pt x="853288" y="2389332"/>
                  </a:lnTo>
                  <a:lnTo>
                    <a:pt x="897290" y="2402341"/>
                  </a:lnTo>
                  <a:lnTo>
                    <a:pt x="941965" y="2413725"/>
                  </a:lnTo>
                  <a:lnTo>
                    <a:pt x="987279" y="2423451"/>
                  </a:lnTo>
                  <a:lnTo>
                    <a:pt x="1033198" y="2431485"/>
                  </a:lnTo>
                  <a:lnTo>
                    <a:pt x="1079689" y="2437792"/>
                  </a:lnTo>
                  <a:lnTo>
                    <a:pt x="1126716" y="2442340"/>
                  </a:lnTo>
                  <a:lnTo>
                    <a:pt x="1174247" y="2445093"/>
                  </a:lnTo>
                  <a:lnTo>
                    <a:pt x="1222248" y="2446018"/>
                  </a:lnTo>
                  <a:lnTo>
                    <a:pt x="2444495" y="2446018"/>
                  </a:lnTo>
                  <a:lnTo>
                    <a:pt x="2444495" y="1223010"/>
                  </a:lnTo>
                  <a:lnTo>
                    <a:pt x="2443571" y="1174973"/>
                  </a:lnTo>
                  <a:lnTo>
                    <a:pt x="2440819" y="1127407"/>
                  </a:lnTo>
                  <a:lnTo>
                    <a:pt x="2436274" y="1080346"/>
                  </a:lnTo>
                  <a:lnTo>
                    <a:pt x="2429970" y="1033822"/>
                  </a:lnTo>
                  <a:lnTo>
                    <a:pt x="2421941" y="987870"/>
                  </a:lnTo>
                  <a:lnTo>
                    <a:pt x="2412220" y="942525"/>
                  </a:lnTo>
                  <a:lnTo>
                    <a:pt x="2400843" y="897819"/>
                  </a:lnTo>
                  <a:lnTo>
                    <a:pt x="2387842" y="853787"/>
                  </a:lnTo>
                  <a:lnTo>
                    <a:pt x="2373251" y="810463"/>
                  </a:lnTo>
                  <a:lnTo>
                    <a:pt x="2357105" y="767881"/>
                  </a:lnTo>
                  <a:lnTo>
                    <a:pt x="2339438" y="726074"/>
                  </a:lnTo>
                  <a:lnTo>
                    <a:pt x="2320283" y="685077"/>
                  </a:lnTo>
                  <a:lnTo>
                    <a:pt x="2299674" y="644924"/>
                  </a:lnTo>
                  <a:lnTo>
                    <a:pt x="2277646" y="605648"/>
                  </a:lnTo>
                  <a:lnTo>
                    <a:pt x="2254232" y="567284"/>
                  </a:lnTo>
                  <a:lnTo>
                    <a:pt x="2229466" y="529865"/>
                  </a:lnTo>
                  <a:lnTo>
                    <a:pt x="2203382" y="493426"/>
                  </a:lnTo>
                  <a:lnTo>
                    <a:pt x="2176014" y="457999"/>
                  </a:lnTo>
                  <a:lnTo>
                    <a:pt x="2147396" y="423620"/>
                  </a:lnTo>
                  <a:lnTo>
                    <a:pt x="2117562" y="390322"/>
                  </a:lnTo>
                  <a:lnTo>
                    <a:pt x="2086546" y="358140"/>
                  </a:lnTo>
                  <a:lnTo>
                    <a:pt x="2054382" y="327106"/>
                  </a:lnTo>
                  <a:lnTo>
                    <a:pt x="2021103" y="297255"/>
                  </a:lnTo>
                  <a:lnTo>
                    <a:pt x="1986745" y="268621"/>
                  </a:lnTo>
                  <a:lnTo>
                    <a:pt x="1951339" y="241238"/>
                  </a:lnTo>
                  <a:lnTo>
                    <a:pt x="1914922" y="215140"/>
                  </a:lnTo>
                  <a:lnTo>
                    <a:pt x="1877526" y="190361"/>
                  </a:lnTo>
                  <a:lnTo>
                    <a:pt x="1839185" y="166934"/>
                  </a:lnTo>
                  <a:lnTo>
                    <a:pt x="1799934" y="144894"/>
                  </a:lnTo>
                  <a:lnTo>
                    <a:pt x="1759806" y="124274"/>
                  </a:lnTo>
                  <a:lnTo>
                    <a:pt x="1718836" y="105109"/>
                  </a:lnTo>
                  <a:lnTo>
                    <a:pt x="1677056" y="87433"/>
                  </a:lnTo>
                  <a:lnTo>
                    <a:pt x="1634502" y="71279"/>
                  </a:lnTo>
                  <a:lnTo>
                    <a:pt x="1591207" y="56681"/>
                  </a:lnTo>
                  <a:lnTo>
                    <a:pt x="1547205" y="43673"/>
                  </a:lnTo>
                  <a:lnTo>
                    <a:pt x="1502530" y="32290"/>
                  </a:lnTo>
                  <a:lnTo>
                    <a:pt x="1457216" y="22565"/>
                  </a:lnTo>
                  <a:lnTo>
                    <a:pt x="1411297" y="14532"/>
                  </a:lnTo>
                  <a:lnTo>
                    <a:pt x="1364806" y="8225"/>
                  </a:lnTo>
                  <a:lnTo>
                    <a:pt x="1317779" y="3678"/>
                  </a:lnTo>
                  <a:lnTo>
                    <a:pt x="1270248" y="925"/>
                  </a:lnTo>
                  <a:lnTo>
                    <a:pt x="1222248" y="0"/>
                  </a:lnTo>
                  <a:close/>
                </a:path>
              </a:pathLst>
            </a:custGeom>
            <a:solidFill>
              <a:srgbClr val="F05A29"/>
            </a:solidFill>
          </p:spPr>
          <p:txBody>
            <a:bodyPr wrap="square" lIns="0" tIns="0" rIns="0" bIns="0" rtlCol="0"/>
            <a:lstStyle/>
            <a:p>
              <a:endParaRPr/>
            </a:p>
          </p:txBody>
        </p:sp>
        <p:sp>
          <p:nvSpPr>
            <p:cNvPr id="9" name="object 9"/>
            <p:cNvSpPr/>
            <p:nvPr/>
          </p:nvSpPr>
          <p:spPr>
            <a:xfrm>
              <a:off x="3736848" y="4563630"/>
              <a:ext cx="2165604" cy="1915668"/>
            </a:xfrm>
            <a:prstGeom prst="rect">
              <a:avLst/>
            </a:prstGeom>
            <a:blipFill>
              <a:blip r:embed="rId5" cstate="print"/>
              <a:stretch>
                <a:fillRect/>
              </a:stretch>
            </a:blipFill>
          </p:spPr>
          <p:txBody>
            <a:bodyPr wrap="square" lIns="0" tIns="0" rIns="0" bIns="0" rtlCol="0"/>
            <a:lstStyle/>
            <a:p>
              <a:endParaRPr/>
            </a:p>
          </p:txBody>
        </p:sp>
      </p:grpSp>
      <p:grpSp>
        <p:nvGrpSpPr>
          <p:cNvPr id="10" name="object 10"/>
          <p:cNvGrpSpPr/>
          <p:nvPr/>
        </p:nvGrpSpPr>
        <p:grpSpPr>
          <a:xfrm>
            <a:off x="717804" y="4297679"/>
            <a:ext cx="2449195" cy="2449195"/>
            <a:chOff x="717804" y="4297679"/>
            <a:chExt cx="2449195" cy="2449195"/>
          </a:xfrm>
        </p:grpSpPr>
        <p:sp>
          <p:nvSpPr>
            <p:cNvPr id="11" name="object 11"/>
            <p:cNvSpPr/>
            <p:nvPr/>
          </p:nvSpPr>
          <p:spPr>
            <a:xfrm>
              <a:off x="717804" y="4297679"/>
              <a:ext cx="2449195" cy="2449195"/>
            </a:xfrm>
            <a:custGeom>
              <a:avLst/>
              <a:gdLst/>
              <a:ahLst/>
              <a:cxnLst/>
              <a:rect l="l" t="t" r="r" b="b"/>
              <a:pathLst>
                <a:path w="2449195" h="2449195">
                  <a:moveTo>
                    <a:pt x="1224533" y="0"/>
                  </a:moveTo>
                  <a:lnTo>
                    <a:pt x="0" y="0"/>
                  </a:lnTo>
                  <a:lnTo>
                    <a:pt x="0" y="1224534"/>
                  </a:lnTo>
                  <a:lnTo>
                    <a:pt x="926" y="1272626"/>
                  </a:lnTo>
                  <a:lnTo>
                    <a:pt x="3683" y="1320248"/>
                  </a:lnTo>
                  <a:lnTo>
                    <a:pt x="8236" y="1367365"/>
                  </a:lnTo>
                  <a:lnTo>
                    <a:pt x="14551" y="1413944"/>
                  </a:lnTo>
                  <a:lnTo>
                    <a:pt x="22595" y="1459951"/>
                  </a:lnTo>
                  <a:lnTo>
                    <a:pt x="32333" y="1505351"/>
                  </a:lnTo>
                  <a:lnTo>
                    <a:pt x="43732" y="1550110"/>
                  </a:lnTo>
                  <a:lnTo>
                    <a:pt x="56756" y="1594195"/>
                  </a:lnTo>
                  <a:lnTo>
                    <a:pt x="71373" y="1637572"/>
                  </a:lnTo>
                  <a:lnTo>
                    <a:pt x="87549" y="1680206"/>
                  </a:lnTo>
                  <a:lnTo>
                    <a:pt x="105249" y="1722064"/>
                  </a:lnTo>
                  <a:lnTo>
                    <a:pt x="124439" y="1763112"/>
                  </a:lnTo>
                  <a:lnTo>
                    <a:pt x="145085" y="1803315"/>
                  </a:lnTo>
                  <a:lnTo>
                    <a:pt x="167154" y="1842639"/>
                  </a:lnTo>
                  <a:lnTo>
                    <a:pt x="190611" y="1881052"/>
                  </a:lnTo>
                  <a:lnTo>
                    <a:pt x="215423" y="1918517"/>
                  </a:lnTo>
                  <a:lnTo>
                    <a:pt x="241555" y="1955003"/>
                  </a:lnTo>
                  <a:lnTo>
                    <a:pt x="268973" y="1990474"/>
                  </a:lnTo>
                  <a:lnTo>
                    <a:pt x="297644" y="2024896"/>
                  </a:lnTo>
                  <a:lnTo>
                    <a:pt x="327533" y="2058236"/>
                  </a:lnTo>
                  <a:lnTo>
                    <a:pt x="358606" y="2090460"/>
                  </a:lnTo>
                  <a:lnTo>
                    <a:pt x="390830" y="2121534"/>
                  </a:lnTo>
                  <a:lnTo>
                    <a:pt x="424170" y="2151423"/>
                  </a:lnTo>
                  <a:lnTo>
                    <a:pt x="458593" y="2180093"/>
                  </a:lnTo>
                  <a:lnTo>
                    <a:pt x="494064" y="2207511"/>
                  </a:lnTo>
                  <a:lnTo>
                    <a:pt x="530549" y="2233643"/>
                  </a:lnTo>
                  <a:lnTo>
                    <a:pt x="568015" y="2258455"/>
                  </a:lnTo>
                  <a:lnTo>
                    <a:pt x="606427" y="2281912"/>
                  </a:lnTo>
                  <a:lnTo>
                    <a:pt x="645752" y="2303981"/>
                  </a:lnTo>
                  <a:lnTo>
                    <a:pt x="685955" y="2324627"/>
                  </a:lnTo>
                  <a:lnTo>
                    <a:pt x="727002" y="2343817"/>
                  </a:lnTo>
                  <a:lnTo>
                    <a:pt x="768860" y="2361517"/>
                  </a:lnTo>
                  <a:lnTo>
                    <a:pt x="811495" y="2377692"/>
                  </a:lnTo>
                  <a:lnTo>
                    <a:pt x="854871" y="2392310"/>
                  </a:lnTo>
                  <a:lnTo>
                    <a:pt x="898957" y="2405334"/>
                  </a:lnTo>
                  <a:lnTo>
                    <a:pt x="943716" y="2416733"/>
                  </a:lnTo>
                  <a:lnTo>
                    <a:pt x="989116" y="2426471"/>
                  </a:lnTo>
                  <a:lnTo>
                    <a:pt x="1035123" y="2434514"/>
                  </a:lnTo>
                  <a:lnTo>
                    <a:pt x="1081702" y="2440830"/>
                  </a:lnTo>
                  <a:lnTo>
                    <a:pt x="1128819" y="2445383"/>
                  </a:lnTo>
                  <a:lnTo>
                    <a:pt x="1176441" y="2448140"/>
                  </a:lnTo>
                  <a:lnTo>
                    <a:pt x="1224533" y="2449066"/>
                  </a:lnTo>
                  <a:lnTo>
                    <a:pt x="1272624" y="2448140"/>
                  </a:lnTo>
                  <a:lnTo>
                    <a:pt x="1320244" y="2445383"/>
                  </a:lnTo>
                  <a:lnTo>
                    <a:pt x="1367360" y="2440830"/>
                  </a:lnTo>
                  <a:lnTo>
                    <a:pt x="1413938" y="2434514"/>
                  </a:lnTo>
                  <a:lnTo>
                    <a:pt x="1459944" y="2426471"/>
                  </a:lnTo>
                  <a:lnTo>
                    <a:pt x="1505343" y="2416733"/>
                  </a:lnTo>
                  <a:lnTo>
                    <a:pt x="1550102" y="2405334"/>
                  </a:lnTo>
                  <a:lnTo>
                    <a:pt x="1594186" y="2392310"/>
                  </a:lnTo>
                  <a:lnTo>
                    <a:pt x="1637562" y="2377692"/>
                  </a:lnTo>
                  <a:lnTo>
                    <a:pt x="1680196" y="2361517"/>
                  </a:lnTo>
                  <a:lnTo>
                    <a:pt x="1722054" y="2343817"/>
                  </a:lnTo>
                  <a:lnTo>
                    <a:pt x="1763101" y="2324627"/>
                  </a:lnTo>
                  <a:lnTo>
                    <a:pt x="1803304" y="2303981"/>
                  </a:lnTo>
                  <a:lnTo>
                    <a:pt x="1842628" y="2281912"/>
                  </a:lnTo>
                  <a:lnTo>
                    <a:pt x="1881041" y="2258455"/>
                  </a:lnTo>
                  <a:lnTo>
                    <a:pt x="1918507" y="2233643"/>
                  </a:lnTo>
                  <a:lnTo>
                    <a:pt x="1954992" y="2207511"/>
                  </a:lnTo>
                  <a:lnTo>
                    <a:pt x="1990463" y="2180093"/>
                  </a:lnTo>
                  <a:lnTo>
                    <a:pt x="2024886" y="2151423"/>
                  </a:lnTo>
                  <a:lnTo>
                    <a:pt x="2058227" y="2121534"/>
                  </a:lnTo>
                  <a:lnTo>
                    <a:pt x="2090451" y="2090460"/>
                  </a:lnTo>
                  <a:lnTo>
                    <a:pt x="2121525" y="2058236"/>
                  </a:lnTo>
                  <a:lnTo>
                    <a:pt x="2151415" y="2024896"/>
                  </a:lnTo>
                  <a:lnTo>
                    <a:pt x="2180086" y="1990474"/>
                  </a:lnTo>
                  <a:lnTo>
                    <a:pt x="2207505" y="1955003"/>
                  </a:lnTo>
                  <a:lnTo>
                    <a:pt x="2233637" y="1918517"/>
                  </a:lnTo>
                  <a:lnTo>
                    <a:pt x="2258449" y="1881052"/>
                  </a:lnTo>
                  <a:lnTo>
                    <a:pt x="2281907" y="1842639"/>
                  </a:lnTo>
                  <a:lnTo>
                    <a:pt x="2303977" y="1803315"/>
                  </a:lnTo>
                  <a:lnTo>
                    <a:pt x="2324624" y="1763112"/>
                  </a:lnTo>
                  <a:lnTo>
                    <a:pt x="2343815" y="1722064"/>
                  </a:lnTo>
                  <a:lnTo>
                    <a:pt x="2361515" y="1680206"/>
                  </a:lnTo>
                  <a:lnTo>
                    <a:pt x="2377691" y="1637572"/>
                  </a:lnTo>
                  <a:lnTo>
                    <a:pt x="2392308" y="1594195"/>
                  </a:lnTo>
                  <a:lnTo>
                    <a:pt x="2405334" y="1550110"/>
                  </a:lnTo>
                  <a:lnTo>
                    <a:pt x="2416732" y="1505351"/>
                  </a:lnTo>
                  <a:lnTo>
                    <a:pt x="2426471" y="1459951"/>
                  </a:lnTo>
                  <a:lnTo>
                    <a:pt x="2434515" y="1413944"/>
                  </a:lnTo>
                  <a:lnTo>
                    <a:pt x="2440831" y="1367365"/>
                  </a:lnTo>
                  <a:lnTo>
                    <a:pt x="2445384" y="1320248"/>
                  </a:lnTo>
                  <a:lnTo>
                    <a:pt x="2448141" y="1272626"/>
                  </a:lnTo>
                  <a:lnTo>
                    <a:pt x="2449068" y="1224534"/>
                  </a:lnTo>
                  <a:lnTo>
                    <a:pt x="2448141" y="1176443"/>
                  </a:lnTo>
                  <a:lnTo>
                    <a:pt x="2445384" y="1128823"/>
                  </a:lnTo>
                  <a:lnTo>
                    <a:pt x="2440831" y="1081707"/>
                  </a:lnTo>
                  <a:lnTo>
                    <a:pt x="2434515" y="1035129"/>
                  </a:lnTo>
                  <a:lnTo>
                    <a:pt x="2426471" y="989123"/>
                  </a:lnTo>
                  <a:lnTo>
                    <a:pt x="2416732" y="943724"/>
                  </a:lnTo>
                  <a:lnTo>
                    <a:pt x="2405334" y="898965"/>
                  </a:lnTo>
                  <a:lnTo>
                    <a:pt x="2392308" y="854881"/>
                  </a:lnTo>
                  <a:lnTo>
                    <a:pt x="2377691" y="811505"/>
                  </a:lnTo>
                  <a:lnTo>
                    <a:pt x="2361515" y="768871"/>
                  </a:lnTo>
                  <a:lnTo>
                    <a:pt x="2343815" y="727013"/>
                  </a:lnTo>
                  <a:lnTo>
                    <a:pt x="2324624" y="685966"/>
                  </a:lnTo>
                  <a:lnTo>
                    <a:pt x="2303977" y="645763"/>
                  </a:lnTo>
                  <a:lnTo>
                    <a:pt x="2281907" y="606439"/>
                  </a:lnTo>
                  <a:lnTo>
                    <a:pt x="2258449" y="568026"/>
                  </a:lnTo>
                  <a:lnTo>
                    <a:pt x="2233637" y="530560"/>
                  </a:lnTo>
                  <a:lnTo>
                    <a:pt x="2207505" y="494075"/>
                  </a:lnTo>
                  <a:lnTo>
                    <a:pt x="2180086" y="458604"/>
                  </a:lnTo>
                  <a:lnTo>
                    <a:pt x="2151415" y="424181"/>
                  </a:lnTo>
                  <a:lnTo>
                    <a:pt x="2121525" y="390840"/>
                  </a:lnTo>
                  <a:lnTo>
                    <a:pt x="2090451" y="358616"/>
                  </a:lnTo>
                  <a:lnTo>
                    <a:pt x="2058227" y="327542"/>
                  </a:lnTo>
                  <a:lnTo>
                    <a:pt x="2024886" y="297652"/>
                  </a:lnTo>
                  <a:lnTo>
                    <a:pt x="1990463" y="268981"/>
                  </a:lnTo>
                  <a:lnTo>
                    <a:pt x="1954992" y="241562"/>
                  </a:lnTo>
                  <a:lnTo>
                    <a:pt x="1918507" y="215430"/>
                  </a:lnTo>
                  <a:lnTo>
                    <a:pt x="1881041" y="190618"/>
                  </a:lnTo>
                  <a:lnTo>
                    <a:pt x="1842628" y="167160"/>
                  </a:lnTo>
                  <a:lnTo>
                    <a:pt x="1803304" y="145090"/>
                  </a:lnTo>
                  <a:lnTo>
                    <a:pt x="1763101" y="124443"/>
                  </a:lnTo>
                  <a:lnTo>
                    <a:pt x="1722054" y="105252"/>
                  </a:lnTo>
                  <a:lnTo>
                    <a:pt x="1680196" y="87552"/>
                  </a:lnTo>
                  <a:lnTo>
                    <a:pt x="1637562" y="71376"/>
                  </a:lnTo>
                  <a:lnTo>
                    <a:pt x="1594186" y="56759"/>
                  </a:lnTo>
                  <a:lnTo>
                    <a:pt x="1550102" y="43733"/>
                  </a:lnTo>
                  <a:lnTo>
                    <a:pt x="1505343" y="32335"/>
                  </a:lnTo>
                  <a:lnTo>
                    <a:pt x="1459944" y="22596"/>
                  </a:lnTo>
                  <a:lnTo>
                    <a:pt x="1413938" y="14552"/>
                  </a:lnTo>
                  <a:lnTo>
                    <a:pt x="1367360" y="8236"/>
                  </a:lnTo>
                  <a:lnTo>
                    <a:pt x="1320244" y="3683"/>
                  </a:lnTo>
                  <a:lnTo>
                    <a:pt x="1272624" y="926"/>
                  </a:lnTo>
                  <a:lnTo>
                    <a:pt x="1224533" y="0"/>
                  </a:lnTo>
                  <a:close/>
                </a:path>
              </a:pathLst>
            </a:custGeom>
            <a:solidFill>
              <a:srgbClr val="27AAE0"/>
            </a:solidFill>
          </p:spPr>
          <p:txBody>
            <a:bodyPr wrap="square" lIns="0" tIns="0" rIns="0" bIns="0" rtlCol="0"/>
            <a:lstStyle/>
            <a:p>
              <a:endParaRPr/>
            </a:p>
          </p:txBody>
        </p:sp>
        <p:sp>
          <p:nvSpPr>
            <p:cNvPr id="12" name="object 12"/>
            <p:cNvSpPr/>
            <p:nvPr/>
          </p:nvSpPr>
          <p:spPr>
            <a:xfrm>
              <a:off x="964755" y="4434712"/>
              <a:ext cx="1917192" cy="2176237"/>
            </a:xfrm>
            <a:prstGeom prst="rect">
              <a:avLst/>
            </a:prstGeom>
            <a:blipFill>
              <a:blip r:embed="rId6" cstate="print"/>
              <a:stretch>
                <a:fillRect/>
              </a:stretch>
            </a:blipFill>
          </p:spPr>
          <p:txBody>
            <a:bodyPr wrap="square" lIns="0" tIns="0" rIns="0" bIns="0" rtlCol="0"/>
            <a:lstStyle/>
            <a:p>
              <a:endParaRPr/>
            </a:p>
          </p:txBody>
        </p:sp>
      </p:grpSp>
      <p:grpSp>
        <p:nvGrpSpPr>
          <p:cNvPr id="13" name="object 13"/>
          <p:cNvGrpSpPr/>
          <p:nvPr/>
        </p:nvGrpSpPr>
        <p:grpSpPr>
          <a:xfrm>
            <a:off x="685800" y="1455419"/>
            <a:ext cx="2513330" cy="2513330"/>
            <a:chOff x="685800" y="1455419"/>
            <a:chExt cx="2513330" cy="2513330"/>
          </a:xfrm>
        </p:grpSpPr>
        <p:sp>
          <p:nvSpPr>
            <p:cNvPr id="14" name="object 14"/>
            <p:cNvSpPr/>
            <p:nvPr/>
          </p:nvSpPr>
          <p:spPr>
            <a:xfrm>
              <a:off x="685800" y="1455419"/>
              <a:ext cx="2513330" cy="2513330"/>
            </a:xfrm>
            <a:custGeom>
              <a:avLst/>
              <a:gdLst/>
              <a:ahLst/>
              <a:cxnLst/>
              <a:rect l="l" t="t" r="r" b="b"/>
              <a:pathLst>
                <a:path w="2513330" h="2513329">
                  <a:moveTo>
                    <a:pt x="2513076" y="0"/>
                  </a:moveTo>
                  <a:lnTo>
                    <a:pt x="1256538" y="0"/>
                  </a:lnTo>
                  <a:lnTo>
                    <a:pt x="1208331" y="907"/>
                  </a:lnTo>
                  <a:lnTo>
                    <a:pt x="1160583" y="3607"/>
                  </a:lnTo>
                  <a:lnTo>
                    <a:pt x="1113329" y="8067"/>
                  </a:lnTo>
                  <a:lnTo>
                    <a:pt x="1066599" y="14255"/>
                  </a:lnTo>
                  <a:lnTo>
                    <a:pt x="1020426" y="22138"/>
                  </a:lnTo>
                  <a:lnTo>
                    <a:pt x="974843" y="31683"/>
                  </a:lnTo>
                  <a:lnTo>
                    <a:pt x="929882" y="42859"/>
                  </a:lnTo>
                  <a:lnTo>
                    <a:pt x="885577" y="55633"/>
                  </a:lnTo>
                  <a:lnTo>
                    <a:pt x="841958" y="69971"/>
                  </a:lnTo>
                  <a:lnTo>
                    <a:pt x="799060" y="85843"/>
                  </a:lnTo>
                  <a:lnTo>
                    <a:pt x="756913" y="103214"/>
                  </a:lnTo>
                  <a:lnTo>
                    <a:pt x="715552" y="122053"/>
                  </a:lnTo>
                  <a:lnTo>
                    <a:pt x="675008" y="142326"/>
                  </a:lnTo>
                  <a:lnTo>
                    <a:pt x="635314" y="164003"/>
                  </a:lnTo>
                  <a:lnTo>
                    <a:pt x="596502" y="187049"/>
                  </a:lnTo>
                  <a:lnTo>
                    <a:pt x="558605" y="211433"/>
                  </a:lnTo>
                  <a:lnTo>
                    <a:pt x="521656" y="237122"/>
                  </a:lnTo>
                  <a:lnTo>
                    <a:pt x="485686" y="264083"/>
                  </a:lnTo>
                  <a:lnTo>
                    <a:pt x="450729" y="292284"/>
                  </a:lnTo>
                  <a:lnTo>
                    <a:pt x="416817" y="321692"/>
                  </a:lnTo>
                  <a:lnTo>
                    <a:pt x="383982" y="352276"/>
                  </a:lnTo>
                  <a:lnTo>
                    <a:pt x="352257" y="384002"/>
                  </a:lnTo>
                  <a:lnTo>
                    <a:pt x="321675" y="416837"/>
                  </a:lnTo>
                  <a:lnTo>
                    <a:pt x="292267" y="450750"/>
                  </a:lnTo>
                  <a:lnTo>
                    <a:pt x="264067" y="485708"/>
                  </a:lnTo>
                  <a:lnTo>
                    <a:pt x="237107" y="521678"/>
                  </a:lnTo>
                  <a:lnTo>
                    <a:pt x="211420" y="558628"/>
                  </a:lnTo>
                  <a:lnTo>
                    <a:pt x="187037" y="596525"/>
                  </a:lnTo>
                  <a:lnTo>
                    <a:pt x="163992" y="635336"/>
                  </a:lnTo>
                  <a:lnTo>
                    <a:pt x="142317" y="675030"/>
                  </a:lnTo>
                  <a:lnTo>
                    <a:pt x="122044" y="715574"/>
                  </a:lnTo>
                  <a:lnTo>
                    <a:pt x="103206" y="756935"/>
                  </a:lnTo>
                  <a:lnTo>
                    <a:pt x="85836" y="799080"/>
                  </a:lnTo>
                  <a:lnTo>
                    <a:pt x="69966" y="841978"/>
                  </a:lnTo>
                  <a:lnTo>
                    <a:pt x="55628" y="885595"/>
                  </a:lnTo>
                  <a:lnTo>
                    <a:pt x="42856" y="929900"/>
                  </a:lnTo>
                  <a:lnTo>
                    <a:pt x="31681" y="974859"/>
                  </a:lnTo>
                  <a:lnTo>
                    <a:pt x="22136" y="1020440"/>
                  </a:lnTo>
                  <a:lnTo>
                    <a:pt x="14253" y="1066610"/>
                  </a:lnTo>
                  <a:lnTo>
                    <a:pt x="8066" y="1113338"/>
                  </a:lnTo>
                  <a:lnTo>
                    <a:pt x="3606" y="1160590"/>
                  </a:lnTo>
                  <a:lnTo>
                    <a:pt x="907" y="1208334"/>
                  </a:lnTo>
                  <a:lnTo>
                    <a:pt x="0" y="1256538"/>
                  </a:lnTo>
                  <a:lnTo>
                    <a:pt x="907" y="1304741"/>
                  </a:lnTo>
                  <a:lnTo>
                    <a:pt x="3606" y="1352485"/>
                  </a:lnTo>
                  <a:lnTo>
                    <a:pt x="8066" y="1399737"/>
                  </a:lnTo>
                  <a:lnTo>
                    <a:pt x="14253" y="1446465"/>
                  </a:lnTo>
                  <a:lnTo>
                    <a:pt x="22136" y="1492635"/>
                  </a:lnTo>
                  <a:lnTo>
                    <a:pt x="31681" y="1538216"/>
                  </a:lnTo>
                  <a:lnTo>
                    <a:pt x="42856" y="1583175"/>
                  </a:lnTo>
                  <a:lnTo>
                    <a:pt x="55628" y="1627480"/>
                  </a:lnTo>
                  <a:lnTo>
                    <a:pt x="69966" y="1671097"/>
                  </a:lnTo>
                  <a:lnTo>
                    <a:pt x="85836" y="1713995"/>
                  </a:lnTo>
                  <a:lnTo>
                    <a:pt x="103206" y="1756140"/>
                  </a:lnTo>
                  <a:lnTo>
                    <a:pt x="122044" y="1797501"/>
                  </a:lnTo>
                  <a:lnTo>
                    <a:pt x="142317" y="1838045"/>
                  </a:lnTo>
                  <a:lnTo>
                    <a:pt x="163992" y="1877739"/>
                  </a:lnTo>
                  <a:lnTo>
                    <a:pt x="187037" y="1916550"/>
                  </a:lnTo>
                  <a:lnTo>
                    <a:pt x="211420" y="1954447"/>
                  </a:lnTo>
                  <a:lnTo>
                    <a:pt x="237107" y="1991397"/>
                  </a:lnTo>
                  <a:lnTo>
                    <a:pt x="264067" y="2027367"/>
                  </a:lnTo>
                  <a:lnTo>
                    <a:pt x="292267" y="2062325"/>
                  </a:lnTo>
                  <a:lnTo>
                    <a:pt x="321675" y="2096238"/>
                  </a:lnTo>
                  <a:lnTo>
                    <a:pt x="352257" y="2129073"/>
                  </a:lnTo>
                  <a:lnTo>
                    <a:pt x="383982" y="2160799"/>
                  </a:lnTo>
                  <a:lnTo>
                    <a:pt x="416817" y="2191383"/>
                  </a:lnTo>
                  <a:lnTo>
                    <a:pt x="450729" y="2220791"/>
                  </a:lnTo>
                  <a:lnTo>
                    <a:pt x="485686" y="2248992"/>
                  </a:lnTo>
                  <a:lnTo>
                    <a:pt x="521656" y="2275953"/>
                  </a:lnTo>
                  <a:lnTo>
                    <a:pt x="558605" y="2301642"/>
                  </a:lnTo>
                  <a:lnTo>
                    <a:pt x="596502" y="2326026"/>
                  </a:lnTo>
                  <a:lnTo>
                    <a:pt x="635314" y="2349072"/>
                  </a:lnTo>
                  <a:lnTo>
                    <a:pt x="675008" y="2370749"/>
                  </a:lnTo>
                  <a:lnTo>
                    <a:pt x="715552" y="2391022"/>
                  </a:lnTo>
                  <a:lnTo>
                    <a:pt x="756913" y="2409861"/>
                  </a:lnTo>
                  <a:lnTo>
                    <a:pt x="799060" y="2427232"/>
                  </a:lnTo>
                  <a:lnTo>
                    <a:pt x="841958" y="2443104"/>
                  </a:lnTo>
                  <a:lnTo>
                    <a:pt x="885577" y="2457442"/>
                  </a:lnTo>
                  <a:lnTo>
                    <a:pt x="929882" y="2470216"/>
                  </a:lnTo>
                  <a:lnTo>
                    <a:pt x="974843" y="2481392"/>
                  </a:lnTo>
                  <a:lnTo>
                    <a:pt x="1020426" y="2490937"/>
                  </a:lnTo>
                  <a:lnTo>
                    <a:pt x="1066599" y="2498820"/>
                  </a:lnTo>
                  <a:lnTo>
                    <a:pt x="1113329" y="2505008"/>
                  </a:lnTo>
                  <a:lnTo>
                    <a:pt x="1160583" y="2509468"/>
                  </a:lnTo>
                  <a:lnTo>
                    <a:pt x="1208331" y="2512168"/>
                  </a:lnTo>
                  <a:lnTo>
                    <a:pt x="1256538" y="2513075"/>
                  </a:lnTo>
                  <a:lnTo>
                    <a:pt x="1304741" y="2512168"/>
                  </a:lnTo>
                  <a:lnTo>
                    <a:pt x="1352485" y="2509468"/>
                  </a:lnTo>
                  <a:lnTo>
                    <a:pt x="1399737" y="2505008"/>
                  </a:lnTo>
                  <a:lnTo>
                    <a:pt x="1446465" y="2498820"/>
                  </a:lnTo>
                  <a:lnTo>
                    <a:pt x="1492635" y="2490937"/>
                  </a:lnTo>
                  <a:lnTo>
                    <a:pt x="1538216" y="2481392"/>
                  </a:lnTo>
                  <a:lnTo>
                    <a:pt x="1583175" y="2470216"/>
                  </a:lnTo>
                  <a:lnTo>
                    <a:pt x="1627480" y="2457442"/>
                  </a:lnTo>
                  <a:lnTo>
                    <a:pt x="1671097" y="2443104"/>
                  </a:lnTo>
                  <a:lnTo>
                    <a:pt x="1713995" y="2427232"/>
                  </a:lnTo>
                  <a:lnTo>
                    <a:pt x="1756140" y="2409861"/>
                  </a:lnTo>
                  <a:lnTo>
                    <a:pt x="1797501" y="2391022"/>
                  </a:lnTo>
                  <a:lnTo>
                    <a:pt x="1838045" y="2370749"/>
                  </a:lnTo>
                  <a:lnTo>
                    <a:pt x="1877739" y="2349072"/>
                  </a:lnTo>
                  <a:lnTo>
                    <a:pt x="1916550" y="2326026"/>
                  </a:lnTo>
                  <a:lnTo>
                    <a:pt x="1954447" y="2301642"/>
                  </a:lnTo>
                  <a:lnTo>
                    <a:pt x="1991397" y="2275953"/>
                  </a:lnTo>
                  <a:lnTo>
                    <a:pt x="2027367" y="2248992"/>
                  </a:lnTo>
                  <a:lnTo>
                    <a:pt x="2062325" y="2220791"/>
                  </a:lnTo>
                  <a:lnTo>
                    <a:pt x="2096238" y="2191383"/>
                  </a:lnTo>
                  <a:lnTo>
                    <a:pt x="2129073" y="2160799"/>
                  </a:lnTo>
                  <a:lnTo>
                    <a:pt x="2160799" y="2129073"/>
                  </a:lnTo>
                  <a:lnTo>
                    <a:pt x="2191383" y="2096238"/>
                  </a:lnTo>
                  <a:lnTo>
                    <a:pt x="2220791" y="2062325"/>
                  </a:lnTo>
                  <a:lnTo>
                    <a:pt x="2248992" y="2027367"/>
                  </a:lnTo>
                  <a:lnTo>
                    <a:pt x="2275953" y="1991397"/>
                  </a:lnTo>
                  <a:lnTo>
                    <a:pt x="2301642" y="1954447"/>
                  </a:lnTo>
                  <a:lnTo>
                    <a:pt x="2326026" y="1916550"/>
                  </a:lnTo>
                  <a:lnTo>
                    <a:pt x="2349072" y="1877739"/>
                  </a:lnTo>
                  <a:lnTo>
                    <a:pt x="2370749" y="1838045"/>
                  </a:lnTo>
                  <a:lnTo>
                    <a:pt x="2391022" y="1797501"/>
                  </a:lnTo>
                  <a:lnTo>
                    <a:pt x="2409861" y="1756140"/>
                  </a:lnTo>
                  <a:lnTo>
                    <a:pt x="2427232" y="1713995"/>
                  </a:lnTo>
                  <a:lnTo>
                    <a:pt x="2443104" y="1671097"/>
                  </a:lnTo>
                  <a:lnTo>
                    <a:pt x="2457442" y="1627480"/>
                  </a:lnTo>
                  <a:lnTo>
                    <a:pt x="2470216" y="1583175"/>
                  </a:lnTo>
                  <a:lnTo>
                    <a:pt x="2481392" y="1538216"/>
                  </a:lnTo>
                  <a:lnTo>
                    <a:pt x="2490937" y="1492635"/>
                  </a:lnTo>
                  <a:lnTo>
                    <a:pt x="2498820" y="1446465"/>
                  </a:lnTo>
                  <a:lnTo>
                    <a:pt x="2505008" y="1399737"/>
                  </a:lnTo>
                  <a:lnTo>
                    <a:pt x="2509468" y="1352485"/>
                  </a:lnTo>
                  <a:lnTo>
                    <a:pt x="2512168" y="1304741"/>
                  </a:lnTo>
                  <a:lnTo>
                    <a:pt x="2513076" y="1256538"/>
                  </a:lnTo>
                  <a:lnTo>
                    <a:pt x="2513076" y="0"/>
                  </a:lnTo>
                  <a:close/>
                </a:path>
              </a:pathLst>
            </a:custGeom>
            <a:solidFill>
              <a:srgbClr val="FCCD07"/>
            </a:solidFill>
          </p:spPr>
          <p:txBody>
            <a:bodyPr wrap="square" lIns="0" tIns="0" rIns="0" bIns="0" rtlCol="0"/>
            <a:lstStyle/>
            <a:p>
              <a:endParaRPr/>
            </a:p>
          </p:txBody>
        </p:sp>
        <p:sp>
          <p:nvSpPr>
            <p:cNvPr id="15" name="object 15"/>
            <p:cNvSpPr/>
            <p:nvPr/>
          </p:nvSpPr>
          <p:spPr>
            <a:xfrm>
              <a:off x="825639" y="1708403"/>
              <a:ext cx="2233409" cy="1966976"/>
            </a:xfrm>
            <a:prstGeom prst="rect">
              <a:avLst/>
            </a:prstGeom>
            <a:blipFill>
              <a:blip r:embed="rId7" cstate="print"/>
              <a:stretch>
                <a:fillRect/>
              </a:stretch>
            </a:blipFill>
          </p:spPr>
          <p:txBody>
            <a:bodyPr wrap="square" lIns="0" tIns="0" rIns="0" bIns="0" rtlCol="0"/>
            <a:lstStyle/>
            <a:p>
              <a:endParaRPr/>
            </a:p>
          </p:txBody>
        </p:sp>
      </p:grpSp>
      <p:grpSp>
        <p:nvGrpSpPr>
          <p:cNvPr id="16" name="object 16"/>
          <p:cNvGrpSpPr/>
          <p:nvPr/>
        </p:nvGrpSpPr>
        <p:grpSpPr>
          <a:xfrm>
            <a:off x="6400800" y="1455419"/>
            <a:ext cx="2506980" cy="2506980"/>
            <a:chOff x="6400800" y="1455419"/>
            <a:chExt cx="2506980" cy="2506980"/>
          </a:xfrm>
        </p:grpSpPr>
        <p:sp>
          <p:nvSpPr>
            <p:cNvPr id="17" name="object 17"/>
            <p:cNvSpPr/>
            <p:nvPr/>
          </p:nvSpPr>
          <p:spPr>
            <a:xfrm>
              <a:off x="6400800" y="1455419"/>
              <a:ext cx="2506980" cy="2506980"/>
            </a:xfrm>
            <a:custGeom>
              <a:avLst/>
              <a:gdLst/>
              <a:ahLst/>
              <a:cxnLst/>
              <a:rect l="l" t="t" r="r" b="b"/>
              <a:pathLst>
                <a:path w="2506979" h="2506979">
                  <a:moveTo>
                    <a:pt x="1253490" y="0"/>
                  </a:moveTo>
                  <a:lnTo>
                    <a:pt x="0" y="0"/>
                  </a:lnTo>
                  <a:lnTo>
                    <a:pt x="0" y="1253489"/>
                  </a:lnTo>
                  <a:lnTo>
                    <a:pt x="904" y="1301578"/>
                  </a:lnTo>
                  <a:lnTo>
                    <a:pt x="3598" y="1349209"/>
                  </a:lnTo>
                  <a:lnTo>
                    <a:pt x="8047" y="1396348"/>
                  </a:lnTo>
                  <a:lnTo>
                    <a:pt x="14219" y="1442964"/>
                  </a:lnTo>
                  <a:lnTo>
                    <a:pt x="22083" y="1489024"/>
                  </a:lnTo>
                  <a:lnTo>
                    <a:pt x="31605" y="1534495"/>
                  </a:lnTo>
                  <a:lnTo>
                    <a:pt x="42753" y="1579346"/>
                  </a:lnTo>
                  <a:lnTo>
                    <a:pt x="55495" y="1623544"/>
                  </a:lnTo>
                  <a:lnTo>
                    <a:pt x="69798" y="1667056"/>
                  </a:lnTo>
                  <a:lnTo>
                    <a:pt x="85630" y="1709850"/>
                  </a:lnTo>
                  <a:lnTo>
                    <a:pt x="102959" y="1751894"/>
                  </a:lnTo>
                  <a:lnTo>
                    <a:pt x="121751" y="1793155"/>
                  </a:lnTo>
                  <a:lnTo>
                    <a:pt x="141975" y="1833600"/>
                  </a:lnTo>
                  <a:lnTo>
                    <a:pt x="163598" y="1873198"/>
                  </a:lnTo>
                  <a:lnTo>
                    <a:pt x="186588" y="1911916"/>
                  </a:lnTo>
                  <a:lnTo>
                    <a:pt x="210911" y="1949721"/>
                  </a:lnTo>
                  <a:lnTo>
                    <a:pt x="236537" y="1986581"/>
                  </a:lnTo>
                  <a:lnTo>
                    <a:pt x="263432" y="2022463"/>
                  </a:lnTo>
                  <a:lnTo>
                    <a:pt x="291564" y="2057336"/>
                  </a:lnTo>
                  <a:lnTo>
                    <a:pt x="320901" y="2091166"/>
                  </a:lnTo>
                  <a:lnTo>
                    <a:pt x="351409" y="2123921"/>
                  </a:lnTo>
                  <a:lnTo>
                    <a:pt x="383058" y="2155570"/>
                  </a:lnTo>
                  <a:lnTo>
                    <a:pt x="415813" y="2186078"/>
                  </a:lnTo>
                  <a:lnTo>
                    <a:pt x="449643" y="2215415"/>
                  </a:lnTo>
                  <a:lnTo>
                    <a:pt x="484516" y="2243547"/>
                  </a:lnTo>
                  <a:lnTo>
                    <a:pt x="520398" y="2270442"/>
                  </a:lnTo>
                  <a:lnTo>
                    <a:pt x="557258" y="2296068"/>
                  </a:lnTo>
                  <a:lnTo>
                    <a:pt x="595063" y="2320391"/>
                  </a:lnTo>
                  <a:lnTo>
                    <a:pt x="633781" y="2343381"/>
                  </a:lnTo>
                  <a:lnTo>
                    <a:pt x="673379" y="2365004"/>
                  </a:lnTo>
                  <a:lnTo>
                    <a:pt x="713824" y="2385228"/>
                  </a:lnTo>
                  <a:lnTo>
                    <a:pt x="755085" y="2404020"/>
                  </a:lnTo>
                  <a:lnTo>
                    <a:pt x="797129" y="2421349"/>
                  </a:lnTo>
                  <a:lnTo>
                    <a:pt x="839923" y="2437181"/>
                  </a:lnTo>
                  <a:lnTo>
                    <a:pt x="883435" y="2451484"/>
                  </a:lnTo>
                  <a:lnTo>
                    <a:pt x="927633" y="2464226"/>
                  </a:lnTo>
                  <a:lnTo>
                    <a:pt x="972484" y="2475374"/>
                  </a:lnTo>
                  <a:lnTo>
                    <a:pt x="1017955" y="2484896"/>
                  </a:lnTo>
                  <a:lnTo>
                    <a:pt x="1064015" y="2492760"/>
                  </a:lnTo>
                  <a:lnTo>
                    <a:pt x="1110631" y="2498932"/>
                  </a:lnTo>
                  <a:lnTo>
                    <a:pt x="1157770" y="2503381"/>
                  </a:lnTo>
                  <a:lnTo>
                    <a:pt x="1205401" y="2506075"/>
                  </a:lnTo>
                  <a:lnTo>
                    <a:pt x="1253490" y="2506979"/>
                  </a:lnTo>
                  <a:lnTo>
                    <a:pt x="1301578" y="2506075"/>
                  </a:lnTo>
                  <a:lnTo>
                    <a:pt x="1349209" y="2503381"/>
                  </a:lnTo>
                  <a:lnTo>
                    <a:pt x="1396348" y="2498932"/>
                  </a:lnTo>
                  <a:lnTo>
                    <a:pt x="1442964" y="2492760"/>
                  </a:lnTo>
                  <a:lnTo>
                    <a:pt x="1489024" y="2484896"/>
                  </a:lnTo>
                  <a:lnTo>
                    <a:pt x="1534495" y="2475374"/>
                  </a:lnTo>
                  <a:lnTo>
                    <a:pt x="1579346" y="2464226"/>
                  </a:lnTo>
                  <a:lnTo>
                    <a:pt x="1623544" y="2451484"/>
                  </a:lnTo>
                  <a:lnTo>
                    <a:pt x="1667056" y="2437181"/>
                  </a:lnTo>
                  <a:lnTo>
                    <a:pt x="1709850" y="2421349"/>
                  </a:lnTo>
                  <a:lnTo>
                    <a:pt x="1751894" y="2404020"/>
                  </a:lnTo>
                  <a:lnTo>
                    <a:pt x="1793155" y="2385228"/>
                  </a:lnTo>
                  <a:lnTo>
                    <a:pt x="1833600" y="2365004"/>
                  </a:lnTo>
                  <a:lnTo>
                    <a:pt x="1873198" y="2343381"/>
                  </a:lnTo>
                  <a:lnTo>
                    <a:pt x="1911916" y="2320391"/>
                  </a:lnTo>
                  <a:lnTo>
                    <a:pt x="1949721" y="2296068"/>
                  </a:lnTo>
                  <a:lnTo>
                    <a:pt x="1986581" y="2270442"/>
                  </a:lnTo>
                  <a:lnTo>
                    <a:pt x="2022463" y="2243547"/>
                  </a:lnTo>
                  <a:lnTo>
                    <a:pt x="2057336" y="2215415"/>
                  </a:lnTo>
                  <a:lnTo>
                    <a:pt x="2091166" y="2186078"/>
                  </a:lnTo>
                  <a:lnTo>
                    <a:pt x="2123921" y="2155570"/>
                  </a:lnTo>
                  <a:lnTo>
                    <a:pt x="2155570" y="2123921"/>
                  </a:lnTo>
                  <a:lnTo>
                    <a:pt x="2186078" y="2091166"/>
                  </a:lnTo>
                  <a:lnTo>
                    <a:pt x="2215415" y="2057336"/>
                  </a:lnTo>
                  <a:lnTo>
                    <a:pt x="2243547" y="2022463"/>
                  </a:lnTo>
                  <a:lnTo>
                    <a:pt x="2270442" y="1986581"/>
                  </a:lnTo>
                  <a:lnTo>
                    <a:pt x="2296068" y="1949721"/>
                  </a:lnTo>
                  <a:lnTo>
                    <a:pt x="2320391" y="1911916"/>
                  </a:lnTo>
                  <a:lnTo>
                    <a:pt x="2343381" y="1873198"/>
                  </a:lnTo>
                  <a:lnTo>
                    <a:pt x="2365004" y="1833600"/>
                  </a:lnTo>
                  <a:lnTo>
                    <a:pt x="2385228" y="1793155"/>
                  </a:lnTo>
                  <a:lnTo>
                    <a:pt x="2404020" y="1751894"/>
                  </a:lnTo>
                  <a:lnTo>
                    <a:pt x="2421349" y="1709850"/>
                  </a:lnTo>
                  <a:lnTo>
                    <a:pt x="2437181" y="1667056"/>
                  </a:lnTo>
                  <a:lnTo>
                    <a:pt x="2451484" y="1623544"/>
                  </a:lnTo>
                  <a:lnTo>
                    <a:pt x="2464226" y="1579346"/>
                  </a:lnTo>
                  <a:lnTo>
                    <a:pt x="2475374" y="1534495"/>
                  </a:lnTo>
                  <a:lnTo>
                    <a:pt x="2484896" y="1489024"/>
                  </a:lnTo>
                  <a:lnTo>
                    <a:pt x="2492760" y="1442964"/>
                  </a:lnTo>
                  <a:lnTo>
                    <a:pt x="2498932" y="1396348"/>
                  </a:lnTo>
                  <a:lnTo>
                    <a:pt x="2503381" y="1349209"/>
                  </a:lnTo>
                  <a:lnTo>
                    <a:pt x="2506075" y="1301578"/>
                  </a:lnTo>
                  <a:lnTo>
                    <a:pt x="2506979" y="1253489"/>
                  </a:lnTo>
                  <a:lnTo>
                    <a:pt x="2506075" y="1205401"/>
                  </a:lnTo>
                  <a:lnTo>
                    <a:pt x="2503381" y="1157770"/>
                  </a:lnTo>
                  <a:lnTo>
                    <a:pt x="2498932" y="1110631"/>
                  </a:lnTo>
                  <a:lnTo>
                    <a:pt x="2492760" y="1064015"/>
                  </a:lnTo>
                  <a:lnTo>
                    <a:pt x="2484896" y="1017955"/>
                  </a:lnTo>
                  <a:lnTo>
                    <a:pt x="2475374" y="972484"/>
                  </a:lnTo>
                  <a:lnTo>
                    <a:pt x="2464226" y="927633"/>
                  </a:lnTo>
                  <a:lnTo>
                    <a:pt x="2451484" y="883435"/>
                  </a:lnTo>
                  <a:lnTo>
                    <a:pt x="2437181" y="839923"/>
                  </a:lnTo>
                  <a:lnTo>
                    <a:pt x="2421349" y="797129"/>
                  </a:lnTo>
                  <a:lnTo>
                    <a:pt x="2404020" y="755085"/>
                  </a:lnTo>
                  <a:lnTo>
                    <a:pt x="2385228" y="713824"/>
                  </a:lnTo>
                  <a:lnTo>
                    <a:pt x="2365004" y="673379"/>
                  </a:lnTo>
                  <a:lnTo>
                    <a:pt x="2343381" y="633781"/>
                  </a:lnTo>
                  <a:lnTo>
                    <a:pt x="2320391" y="595063"/>
                  </a:lnTo>
                  <a:lnTo>
                    <a:pt x="2296068" y="557258"/>
                  </a:lnTo>
                  <a:lnTo>
                    <a:pt x="2270442" y="520398"/>
                  </a:lnTo>
                  <a:lnTo>
                    <a:pt x="2243547" y="484516"/>
                  </a:lnTo>
                  <a:lnTo>
                    <a:pt x="2215415" y="449643"/>
                  </a:lnTo>
                  <a:lnTo>
                    <a:pt x="2186078" y="415813"/>
                  </a:lnTo>
                  <a:lnTo>
                    <a:pt x="2155570" y="383058"/>
                  </a:lnTo>
                  <a:lnTo>
                    <a:pt x="2123921" y="351409"/>
                  </a:lnTo>
                  <a:lnTo>
                    <a:pt x="2091166" y="320901"/>
                  </a:lnTo>
                  <a:lnTo>
                    <a:pt x="2057336" y="291564"/>
                  </a:lnTo>
                  <a:lnTo>
                    <a:pt x="2022463" y="263432"/>
                  </a:lnTo>
                  <a:lnTo>
                    <a:pt x="1986581" y="236537"/>
                  </a:lnTo>
                  <a:lnTo>
                    <a:pt x="1949721" y="210911"/>
                  </a:lnTo>
                  <a:lnTo>
                    <a:pt x="1911916" y="186588"/>
                  </a:lnTo>
                  <a:lnTo>
                    <a:pt x="1873198" y="163598"/>
                  </a:lnTo>
                  <a:lnTo>
                    <a:pt x="1833600" y="141975"/>
                  </a:lnTo>
                  <a:lnTo>
                    <a:pt x="1793155" y="121751"/>
                  </a:lnTo>
                  <a:lnTo>
                    <a:pt x="1751894" y="102959"/>
                  </a:lnTo>
                  <a:lnTo>
                    <a:pt x="1709850" y="85630"/>
                  </a:lnTo>
                  <a:lnTo>
                    <a:pt x="1667056" y="69798"/>
                  </a:lnTo>
                  <a:lnTo>
                    <a:pt x="1623544" y="55495"/>
                  </a:lnTo>
                  <a:lnTo>
                    <a:pt x="1579346" y="42753"/>
                  </a:lnTo>
                  <a:lnTo>
                    <a:pt x="1534495" y="31605"/>
                  </a:lnTo>
                  <a:lnTo>
                    <a:pt x="1489024" y="22083"/>
                  </a:lnTo>
                  <a:lnTo>
                    <a:pt x="1442964" y="14219"/>
                  </a:lnTo>
                  <a:lnTo>
                    <a:pt x="1396348" y="8047"/>
                  </a:lnTo>
                  <a:lnTo>
                    <a:pt x="1349209" y="3598"/>
                  </a:lnTo>
                  <a:lnTo>
                    <a:pt x="1301578" y="904"/>
                  </a:lnTo>
                  <a:lnTo>
                    <a:pt x="1253490" y="0"/>
                  </a:lnTo>
                  <a:close/>
                </a:path>
              </a:pathLst>
            </a:custGeom>
            <a:solidFill>
              <a:srgbClr val="BC1285"/>
            </a:solidFill>
          </p:spPr>
          <p:txBody>
            <a:bodyPr wrap="square" lIns="0" tIns="0" rIns="0" bIns="0" rtlCol="0"/>
            <a:lstStyle/>
            <a:p>
              <a:endParaRPr/>
            </a:p>
          </p:txBody>
        </p:sp>
        <p:sp>
          <p:nvSpPr>
            <p:cNvPr id="18" name="object 18"/>
            <p:cNvSpPr/>
            <p:nvPr/>
          </p:nvSpPr>
          <p:spPr>
            <a:xfrm>
              <a:off x="6653529" y="1595119"/>
              <a:ext cx="1961642" cy="2227579"/>
            </a:xfrm>
            <a:prstGeom prst="rect">
              <a:avLst/>
            </a:prstGeom>
            <a:blipFill>
              <a:blip r:embed="rId8" cstate="print"/>
              <a:stretch>
                <a:fillRect/>
              </a:stretch>
            </a:blipFill>
          </p:spPr>
          <p:txBody>
            <a:bodyPr wrap="square" lIns="0" tIns="0" rIns="0" bIns="0" rtlCol="0"/>
            <a:lstStyle/>
            <a:p>
              <a:endParaRPr/>
            </a:p>
          </p:txBody>
        </p:sp>
      </p:grpSp>
      <p:grpSp>
        <p:nvGrpSpPr>
          <p:cNvPr id="19" name="object 19"/>
          <p:cNvGrpSpPr/>
          <p:nvPr/>
        </p:nvGrpSpPr>
        <p:grpSpPr>
          <a:xfrm>
            <a:off x="9176004" y="1455419"/>
            <a:ext cx="2489200" cy="2490470"/>
            <a:chOff x="9176004" y="1455419"/>
            <a:chExt cx="2489200" cy="2490470"/>
          </a:xfrm>
        </p:grpSpPr>
        <p:sp>
          <p:nvSpPr>
            <p:cNvPr id="20" name="object 20"/>
            <p:cNvSpPr/>
            <p:nvPr/>
          </p:nvSpPr>
          <p:spPr>
            <a:xfrm>
              <a:off x="9176004" y="1455419"/>
              <a:ext cx="2489200" cy="2490470"/>
            </a:xfrm>
            <a:custGeom>
              <a:avLst/>
              <a:gdLst/>
              <a:ahLst/>
              <a:cxnLst/>
              <a:rect l="l" t="t" r="r" b="b"/>
              <a:pathLst>
                <a:path w="2489200" h="2490470">
                  <a:moveTo>
                    <a:pt x="2488692" y="0"/>
                  </a:moveTo>
                  <a:lnTo>
                    <a:pt x="1244346" y="0"/>
                  </a:lnTo>
                  <a:lnTo>
                    <a:pt x="1196609" y="898"/>
                  </a:lnTo>
                  <a:lnTo>
                    <a:pt x="1149328" y="3573"/>
                  </a:lnTo>
                  <a:lnTo>
                    <a:pt x="1102535" y="7992"/>
                  </a:lnTo>
                  <a:lnTo>
                    <a:pt x="1056260" y="14123"/>
                  </a:lnTo>
                  <a:lnTo>
                    <a:pt x="1010538" y="21933"/>
                  </a:lnTo>
                  <a:lnTo>
                    <a:pt x="965399" y="31391"/>
                  </a:lnTo>
                  <a:lnTo>
                    <a:pt x="920876" y="42463"/>
                  </a:lnTo>
                  <a:lnTo>
                    <a:pt x="877001" y="55119"/>
                  </a:lnTo>
                  <a:lnTo>
                    <a:pt x="833807" y="69325"/>
                  </a:lnTo>
                  <a:lnTo>
                    <a:pt x="791326" y="85050"/>
                  </a:lnTo>
                  <a:lnTo>
                    <a:pt x="749589" y="102262"/>
                  </a:lnTo>
                  <a:lnTo>
                    <a:pt x="708629" y="120927"/>
                  </a:lnTo>
                  <a:lnTo>
                    <a:pt x="668479" y="141014"/>
                  </a:lnTo>
                  <a:lnTo>
                    <a:pt x="629170" y="162491"/>
                  </a:lnTo>
                  <a:lnTo>
                    <a:pt x="590735" y="185326"/>
                  </a:lnTo>
                  <a:lnTo>
                    <a:pt x="553206" y="209486"/>
                  </a:lnTo>
                  <a:lnTo>
                    <a:pt x="516615" y="234939"/>
                  </a:lnTo>
                  <a:lnTo>
                    <a:pt x="480994" y="261653"/>
                  </a:lnTo>
                  <a:lnTo>
                    <a:pt x="446375" y="289596"/>
                  </a:lnTo>
                  <a:lnTo>
                    <a:pt x="412791" y="318735"/>
                  </a:lnTo>
                  <a:lnTo>
                    <a:pt x="380274" y="349038"/>
                  </a:lnTo>
                  <a:lnTo>
                    <a:pt x="348856" y="380474"/>
                  </a:lnTo>
                  <a:lnTo>
                    <a:pt x="318570" y="413009"/>
                  </a:lnTo>
                  <a:lnTo>
                    <a:pt x="289447" y="446612"/>
                  </a:lnTo>
                  <a:lnTo>
                    <a:pt x="261519" y="481251"/>
                  </a:lnTo>
                  <a:lnTo>
                    <a:pt x="234820" y="516893"/>
                  </a:lnTo>
                  <a:lnTo>
                    <a:pt x="209380" y="553506"/>
                  </a:lnTo>
                  <a:lnTo>
                    <a:pt x="185233" y="591058"/>
                  </a:lnTo>
                  <a:lnTo>
                    <a:pt x="162411" y="629517"/>
                  </a:lnTo>
                  <a:lnTo>
                    <a:pt x="140945" y="668850"/>
                  </a:lnTo>
                  <a:lnTo>
                    <a:pt x="120868" y="709026"/>
                  </a:lnTo>
                  <a:lnTo>
                    <a:pt x="102212" y="750011"/>
                  </a:lnTo>
                  <a:lnTo>
                    <a:pt x="85009" y="791774"/>
                  </a:lnTo>
                  <a:lnTo>
                    <a:pt x="69292" y="834284"/>
                  </a:lnTo>
                  <a:lnTo>
                    <a:pt x="55093" y="877506"/>
                  </a:lnTo>
                  <a:lnTo>
                    <a:pt x="42443" y="921410"/>
                  </a:lnTo>
                  <a:lnTo>
                    <a:pt x="31376" y="965963"/>
                  </a:lnTo>
                  <a:lnTo>
                    <a:pt x="21923" y="1011133"/>
                  </a:lnTo>
                  <a:lnTo>
                    <a:pt x="14116" y="1056887"/>
                  </a:lnTo>
                  <a:lnTo>
                    <a:pt x="7988" y="1103194"/>
                  </a:lnTo>
                  <a:lnTo>
                    <a:pt x="3572" y="1150021"/>
                  </a:lnTo>
                  <a:lnTo>
                    <a:pt x="898" y="1197336"/>
                  </a:lnTo>
                  <a:lnTo>
                    <a:pt x="0" y="1245107"/>
                  </a:lnTo>
                  <a:lnTo>
                    <a:pt x="898" y="1292879"/>
                  </a:lnTo>
                  <a:lnTo>
                    <a:pt x="3572" y="1340194"/>
                  </a:lnTo>
                  <a:lnTo>
                    <a:pt x="7988" y="1387021"/>
                  </a:lnTo>
                  <a:lnTo>
                    <a:pt x="14116" y="1433328"/>
                  </a:lnTo>
                  <a:lnTo>
                    <a:pt x="21923" y="1479082"/>
                  </a:lnTo>
                  <a:lnTo>
                    <a:pt x="31376" y="1524252"/>
                  </a:lnTo>
                  <a:lnTo>
                    <a:pt x="42443" y="1568805"/>
                  </a:lnTo>
                  <a:lnTo>
                    <a:pt x="55093" y="1612709"/>
                  </a:lnTo>
                  <a:lnTo>
                    <a:pt x="69292" y="1655931"/>
                  </a:lnTo>
                  <a:lnTo>
                    <a:pt x="85009" y="1698441"/>
                  </a:lnTo>
                  <a:lnTo>
                    <a:pt x="102212" y="1740204"/>
                  </a:lnTo>
                  <a:lnTo>
                    <a:pt x="120868" y="1781189"/>
                  </a:lnTo>
                  <a:lnTo>
                    <a:pt x="140945" y="1821365"/>
                  </a:lnTo>
                  <a:lnTo>
                    <a:pt x="162411" y="1860698"/>
                  </a:lnTo>
                  <a:lnTo>
                    <a:pt x="185233" y="1899157"/>
                  </a:lnTo>
                  <a:lnTo>
                    <a:pt x="209380" y="1936709"/>
                  </a:lnTo>
                  <a:lnTo>
                    <a:pt x="234820" y="1973322"/>
                  </a:lnTo>
                  <a:lnTo>
                    <a:pt x="261519" y="2008964"/>
                  </a:lnTo>
                  <a:lnTo>
                    <a:pt x="289447" y="2043603"/>
                  </a:lnTo>
                  <a:lnTo>
                    <a:pt x="318570" y="2077206"/>
                  </a:lnTo>
                  <a:lnTo>
                    <a:pt x="348856" y="2109741"/>
                  </a:lnTo>
                  <a:lnTo>
                    <a:pt x="380274" y="2141177"/>
                  </a:lnTo>
                  <a:lnTo>
                    <a:pt x="412791" y="2171480"/>
                  </a:lnTo>
                  <a:lnTo>
                    <a:pt x="446375" y="2200619"/>
                  </a:lnTo>
                  <a:lnTo>
                    <a:pt x="480994" y="2228562"/>
                  </a:lnTo>
                  <a:lnTo>
                    <a:pt x="516615" y="2255276"/>
                  </a:lnTo>
                  <a:lnTo>
                    <a:pt x="553206" y="2280729"/>
                  </a:lnTo>
                  <a:lnTo>
                    <a:pt x="590735" y="2304889"/>
                  </a:lnTo>
                  <a:lnTo>
                    <a:pt x="629170" y="2327724"/>
                  </a:lnTo>
                  <a:lnTo>
                    <a:pt x="668479" y="2349201"/>
                  </a:lnTo>
                  <a:lnTo>
                    <a:pt x="708629" y="2369288"/>
                  </a:lnTo>
                  <a:lnTo>
                    <a:pt x="749589" y="2387953"/>
                  </a:lnTo>
                  <a:lnTo>
                    <a:pt x="791326" y="2405165"/>
                  </a:lnTo>
                  <a:lnTo>
                    <a:pt x="833807" y="2420890"/>
                  </a:lnTo>
                  <a:lnTo>
                    <a:pt x="877001" y="2435096"/>
                  </a:lnTo>
                  <a:lnTo>
                    <a:pt x="920876" y="2447752"/>
                  </a:lnTo>
                  <a:lnTo>
                    <a:pt x="965399" y="2458824"/>
                  </a:lnTo>
                  <a:lnTo>
                    <a:pt x="1010538" y="2468282"/>
                  </a:lnTo>
                  <a:lnTo>
                    <a:pt x="1056260" y="2476092"/>
                  </a:lnTo>
                  <a:lnTo>
                    <a:pt x="1102535" y="2482223"/>
                  </a:lnTo>
                  <a:lnTo>
                    <a:pt x="1149328" y="2486642"/>
                  </a:lnTo>
                  <a:lnTo>
                    <a:pt x="1196609" y="2489317"/>
                  </a:lnTo>
                  <a:lnTo>
                    <a:pt x="1244346" y="2490216"/>
                  </a:lnTo>
                  <a:lnTo>
                    <a:pt x="1292082" y="2489317"/>
                  </a:lnTo>
                  <a:lnTo>
                    <a:pt x="1339363" y="2486642"/>
                  </a:lnTo>
                  <a:lnTo>
                    <a:pt x="1386156" y="2482223"/>
                  </a:lnTo>
                  <a:lnTo>
                    <a:pt x="1432431" y="2476092"/>
                  </a:lnTo>
                  <a:lnTo>
                    <a:pt x="1478153" y="2468282"/>
                  </a:lnTo>
                  <a:lnTo>
                    <a:pt x="1523292" y="2458824"/>
                  </a:lnTo>
                  <a:lnTo>
                    <a:pt x="1567815" y="2447752"/>
                  </a:lnTo>
                  <a:lnTo>
                    <a:pt x="1611690" y="2435096"/>
                  </a:lnTo>
                  <a:lnTo>
                    <a:pt x="1654884" y="2420890"/>
                  </a:lnTo>
                  <a:lnTo>
                    <a:pt x="1697365" y="2405165"/>
                  </a:lnTo>
                  <a:lnTo>
                    <a:pt x="1739102" y="2387953"/>
                  </a:lnTo>
                  <a:lnTo>
                    <a:pt x="1780062" y="2369288"/>
                  </a:lnTo>
                  <a:lnTo>
                    <a:pt x="1820212" y="2349201"/>
                  </a:lnTo>
                  <a:lnTo>
                    <a:pt x="1859521" y="2327724"/>
                  </a:lnTo>
                  <a:lnTo>
                    <a:pt x="1897956" y="2304889"/>
                  </a:lnTo>
                  <a:lnTo>
                    <a:pt x="1935485" y="2280729"/>
                  </a:lnTo>
                  <a:lnTo>
                    <a:pt x="1972076" y="2255276"/>
                  </a:lnTo>
                  <a:lnTo>
                    <a:pt x="2007697" y="2228562"/>
                  </a:lnTo>
                  <a:lnTo>
                    <a:pt x="2042316" y="2200619"/>
                  </a:lnTo>
                  <a:lnTo>
                    <a:pt x="2075900" y="2171480"/>
                  </a:lnTo>
                  <a:lnTo>
                    <a:pt x="2108417" y="2141177"/>
                  </a:lnTo>
                  <a:lnTo>
                    <a:pt x="2139835" y="2109741"/>
                  </a:lnTo>
                  <a:lnTo>
                    <a:pt x="2170121" y="2077206"/>
                  </a:lnTo>
                  <a:lnTo>
                    <a:pt x="2199244" y="2043603"/>
                  </a:lnTo>
                  <a:lnTo>
                    <a:pt x="2227172" y="2008964"/>
                  </a:lnTo>
                  <a:lnTo>
                    <a:pt x="2253871" y="1973322"/>
                  </a:lnTo>
                  <a:lnTo>
                    <a:pt x="2279311" y="1936709"/>
                  </a:lnTo>
                  <a:lnTo>
                    <a:pt x="2303458" y="1899157"/>
                  </a:lnTo>
                  <a:lnTo>
                    <a:pt x="2326280" y="1860698"/>
                  </a:lnTo>
                  <a:lnTo>
                    <a:pt x="2347746" y="1821365"/>
                  </a:lnTo>
                  <a:lnTo>
                    <a:pt x="2367823" y="1781189"/>
                  </a:lnTo>
                  <a:lnTo>
                    <a:pt x="2386479" y="1740204"/>
                  </a:lnTo>
                  <a:lnTo>
                    <a:pt x="2403682" y="1698441"/>
                  </a:lnTo>
                  <a:lnTo>
                    <a:pt x="2419399" y="1655931"/>
                  </a:lnTo>
                  <a:lnTo>
                    <a:pt x="2433598" y="1612709"/>
                  </a:lnTo>
                  <a:lnTo>
                    <a:pt x="2446248" y="1568805"/>
                  </a:lnTo>
                  <a:lnTo>
                    <a:pt x="2457315" y="1524252"/>
                  </a:lnTo>
                  <a:lnTo>
                    <a:pt x="2466768" y="1479082"/>
                  </a:lnTo>
                  <a:lnTo>
                    <a:pt x="2474575" y="1433328"/>
                  </a:lnTo>
                  <a:lnTo>
                    <a:pt x="2480703" y="1387021"/>
                  </a:lnTo>
                  <a:lnTo>
                    <a:pt x="2485119" y="1340194"/>
                  </a:lnTo>
                  <a:lnTo>
                    <a:pt x="2487793" y="1292879"/>
                  </a:lnTo>
                  <a:lnTo>
                    <a:pt x="2488692" y="1245107"/>
                  </a:lnTo>
                  <a:lnTo>
                    <a:pt x="2488692" y="0"/>
                  </a:lnTo>
                  <a:close/>
                </a:path>
              </a:pathLst>
            </a:custGeom>
            <a:solidFill>
              <a:srgbClr val="27AAE0"/>
            </a:solidFill>
          </p:spPr>
          <p:txBody>
            <a:bodyPr wrap="square" lIns="0" tIns="0" rIns="0" bIns="0" rtlCol="0"/>
            <a:lstStyle/>
            <a:p>
              <a:endParaRPr/>
            </a:p>
          </p:txBody>
        </p:sp>
        <p:sp>
          <p:nvSpPr>
            <p:cNvPr id="21" name="object 21"/>
            <p:cNvSpPr/>
            <p:nvPr/>
          </p:nvSpPr>
          <p:spPr>
            <a:xfrm>
              <a:off x="9313862" y="1705863"/>
              <a:ext cx="2212975" cy="1949450"/>
            </a:xfrm>
            <a:prstGeom prst="rect">
              <a:avLst/>
            </a:prstGeom>
            <a:blipFill>
              <a:blip r:embed="rId9" cstate="print"/>
              <a:stretch>
                <a:fillRect/>
              </a:stretch>
            </a:blipFill>
          </p:spPr>
          <p:txBody>
            <a:bodyPr wrap="square" lIns="0" tIns="0" rIns="0" bIns="0" rtlCol="0"/>
            <a:lstStyle/>
            <a:p>
              <a:endParaRPr/>
            </a:p>
          </p:txBody>
        </p:sp>
      </p:grpSp>
      <p:grpSp>
        <p:nvGrpSpPr>
          <p:cNvPr id="22" name="object 22"/>
          <p:cNvGrpSpPr/>
          <p:nvPr/>
        </p:nvGrpSpPr>
        <p:grpSpPr>
          <a:xfrm>
            <a:off x="6513576" y="4297679"/>
            <a:ext cx="2496820" cy="2496820"/>
            <a:chOff x="6513576" y="4297679"/>
            <a:chExt cx="2496820" cy="2496820"/>
          </a:xfrm>
        </p:grpSpPr>
        <p:sp>
          <p:nvSpPr>
            <p:cNvPr id="23" name="object 23"/>
            <p:cNvSpPr/>
            <p:nvPr/>
          </p:nvSpPr>
          <p:spPr>
            <a:xfrm>
              <a:off x="6513576" y="4297679"/>
              <a:ext cx="2496820" cy="2496820"/>
            </a:xfrm>
            <a:custGeom>
              <a:avLst/>
              <a:gdLst/>
              <a:ahLst/>
              <a:cxnLst/>
              <a:rect l="l" t="t" r="r" b="b"/>
              <a:pathLst>
                <a:path w="2496820" h="2496820">
                  <a:moveTo>
                    <a:pt x="2496312" y="0"/>
                  </a:moveTo>
                  <a:lnTo>
                    <a:pt x="1248155" y="0"/>
                  </a:lnTo>
                  <a:lnTo>
                    <a:pt x="1200270" y="901"/>
                  </a:lnTo>
                  <a:lnTo>
                    <a:pt x="1152841" y="3582"/>
                  </a:lnTo>
                  <a:lnTo>
                    <a:pt x="1105901" y="8012"/>
                  </a:lnTo>
                  <a:lnTo>
                    <a:pt x="1059482" y="14158"/>
                  </a:lnTo>
                  <a:lnTo>
                    <a:pt x="1013617" y="21988"/>
                  </a:lnTo>
                  <a:lnTo>
                    <a:pt x="968338" y="31469"/>
                  </a:lnTo>
                  <a:lnTo>
                    <a:pt x="923677" y="42570"/>
                  </a:lnTo>
                  <a:lnTo>
                    <a:pt x="879666" y="55257"/>
                  </a:lnTo>
                  <a:lnTo>
                    <a:pt x="836339" y="69499"/>
                  </a:lnTo>
                  <a:lnTo>
                    <a:pt x="793726" y="85263"/>
                  </a:lnTo>
                  <a:lnTo>
                    <a:pt x="751861" y="102517"/>
                  </a:lnTo>
                  <a:lnTo>
                    <a:pt x="710775" y="121229"/>
                  </a:lnTo>
                  <a:lnTo>
                    <a:pt x="670502" y="141366"/>
                  </a:lnTo>
                  <a:lnTo>
                    <a:pt x="631073" y="162896"/>
                  </a:lnTo>
                  <a:lnTo>
                    <a:pt x="592520" y="185787"/>
                  </a:lnTo>
                  <a:lnTo>
                    <a:pt x="554876" y="210007"/>
                  </a:lnTo>
                  <a:lnTo>
                    <a:pt x="518173" y="235523"/>
                  </a:lnTo>
                  <a:lnTo>
                    <a:pt x="482443" y="262303"/>
                  </a:lnTo>
                  <a:lnTo>
                    <a:pt x="447719" y="290315"/>
                  </a:lnTo>
                  <a:lnTo>
                    <a:pt x="414033" y="319526"/>
                  </a:lnTo>
                  <a:lnTo>
                    <a:pt x="381418" y="349905"/>
                  </a:lnTo>
                  <a:lnTo>
                    <a:pt x="349905" y="381418"/>
                  </a:lnTo>
                  <a:lnTo>
                    <a:pt x="319526" y="414033"/>
                  </a:lnTo>
                  <a:lnTo>
                    <a:pt x="290315" y="447719"/>
                  </a:lnTo>
                  <a:lnTo>
                    <a:pt x="262303" y="482443"/>
                  </a:lnTo>
                  <a:lnTo>
                    <a:pt x="235523" y="518173"/>
                  </a:lnTo>
                  <a:lnTo>
                    <a:pt x="210007" y="554876"/>
                  </a:lnTo>
                  <a:lnTo>
                    <a:pt x="185787" y="592520"/>
                  </a:lnTo>
                  <a:lnTo>
                    <a:pt x="162896" y="631073"/>
                  </a:lnTo>
                  <a:lnTo>
                    <a:pt x="141366" y="670502"/>
                  </a:lnTo>
                  <a:lnTo>
                    <a:pt x="121229" y="710775"/>
                  </a:lnTo>
                  <a:lnTo>
                    <a:pt x="102517" y="751861"/>
                  </a:lnTo>
                  <a:lnTo>
                    <a:pt x="85263" y="793726"/>
                  </a:lnTo>
                  <a:lnTo>
                    <a:pt x="69499" y="836339"/>
                  </a:lnTo>
                  <a:lnTo>
                    <a:pt x="55257" y="879666"/>
                  </a:lnTo>
                  <a:lnTo>
                    <a:pt x="42570" y="923677"/>
                  </a:lnTo>
                  <a:lnTo>
                    <a:pt x="31469" y="968338"/>
                  </a:lnTo>
                  <a:lnTo>
                    <a:pt x="21988" y="1013617"/>
                  </a:lnTo>
                  <a:lnTo>
                    <a:pt x="14158" y="1059482"/>
                  </a:lnTo>
                  <a:lnTo>
                    <a:pt x="8012" y="1105901"/>
                  </a:lnTo>
                  <a:lnTo>
                    <a:pt x="3582" y="1152841"/>
                  </a:lnTo>
                  <a:lnTo>
                    <a:pt x="901" y="1200270"/>
                  </a:lnTo>
                  <a:lnTo>
                    <a:pt x="0" y="1248156"/>
                  </a:lnTo>
                  <a:lnTo>
                    <a:pt x="901" y="1296041"/>
                  </a:lnTo>
                  <a:lnTo>
                    <a:pt x="3582" y="1343470"/>
                  </a:lnTo>
                  <a:lnTo>
                    <a:pt x="8012" y="1390410"/>
                  </a:lnTo>
                  <a:lnTo>
                    <a:pt x="14158" y="1436829"/>
                  </a:lnTo>
                  <a:lnTo>
                    <a:pt x="21988" y="1482694"/>
                  </a:lnTo>
                  <a:lnTo>
                    <a:pt x="31469" y="1527973"/>
                  </a:lnTo>
                  <a:lnTo>
                    <a:pt x="42570" y="1572634"/>
                  </a:lnTo>
                  <a:lnTo>
                    <a:pt x="55257" y="1616645"/>
                  </a:lnTo>
                  <a:lnTo>
                    <a:pt x="69499" y="1659972"/>
                  </a:lnTo>
                  <a:lnTo>
                    <a:pt x="85263" y="1702585"/>
                  </a:lnTo>
                  <a:lnTo>
                    <a:pt x="102517" y="1744450"/>
                  </a:lnTo>
                  <a:lnTo>
                    <a:pt x="121229" y="1785536"/>
                  </a:lnTo>
                  <a:lnTo>
                    <a:pt x="141366" y="1825809"/>
                  </a:lnTo>
                  <a:lnTo>
                    <a:pt x="162896" y="1865238"/>
                  </a:lnTo>
                  <a:lnTo>
                    <a:pt x="185787" y="1903791"/>
                  </a:lnTo>
                  <a:lnTo>
                    <a:pt x="210007" y="1941435"/>
                  </a:lnTo>
                  <a:lnTo>
                    <a:pt x="235523" y="1978138"/>
                  </a:lnTo>
                  <a:lnTo>
                    <a:pt x="262303" y="2013868"/>
                  </a:lnTo>
                  <a:lnTo>
                    <a:pt x="290315" y="2048592"/>
                  </a:lnTo>
                  <a:lnTo>
                    <a:pt x="319526" y="2082278"/>
                  </a:lnTo>
                  <a:lnTo>
                    <a:pt x="349905" y="2114893"/>
                  </a:lnTo>
                  <a:lnTo>
                    <a:pt x="381418" y="2146406"/>
                  </a:lnTo>
                  <a:lnTo>
                    <a:pt x="414033" y="2176785"/>
                  </a:lnTo>
                  <a:lnTo>
                    <a:pt x="447719" y="2205996"/>
                  </a:lnTo>
                  <a:lnTo>
                    <a:pt x="482443" y="2234008"/>
                  </a:lnTo>
                  <a:lnTo>
                    <a:pt x="518173" y="2260788"/>
                  </a:lnTo>
                  <a:lnTo>
                    <a:pt x="554876" y="2286304"/>
                  </a:lnTo>
                  <a:lnTo>
                    <a:pt x="592520" y="2310524"/>
                  </a:lnTo>
                  <a:lnTo>
                    <a:pt x="631073" y="2333415"/>
                  </a:lnTo>
                  <a:lnTo>
                    <a:pt x="670502" y="2354945"/>
                  </a:lnTo>
                  <a:lnTo>
                    <a:pt x="710775" y="2375082"/>
                  </a:lnTo>
                  <a:lnTo>
                    <a:pt x="751861" y="2393794"/>
                  </a:lnTo>
                  <a:lnTo>
                    <a:pt x="793726" y="2411048"/>
                  </a:lnTo>
                  <a:lnTo>
                    <a:pt x="836339" y="2426812"/>
                  </a:lnTo>
                  <a:lnTo>
                    <a:pt x="879666" y="2441054"/>
                  </a:lnTo>
                  <a:lnTo>
                    <a:pt x="923677" y="2453741"/>
                  </a:lnTo>
                  <a:lnTo>
                    <a:pt x="968338" y="2464842"/>
                  </a:lnTo>
                  <a:lnTo>
                    <a:pt x="1013617" y="2474323"/>
                  </a:lnTo>
                  <a:lnTo>
                    <a:pt x="1059482" y="2482153"/>
                  </a:lnTo>
                  <a:lnTo>
                    <a:pt x="1105901" y="2488299"/>
                  </a:lnTo>
                  <a:lnTo>
                    <a:pt x="1152841" y="2492729"/>
                  </a:lnTo>
                  <a:lnTo>
                    <a:pt x="1200270" y="2495410"/>
                  </a:lnTo>
                  <a:lnTo>
                    <a:pt x="1248155" y="2496312"/>
                  </a:lnTo>
                  <a:lnTo>
                    <a:pt x="1296041" y="2495410"/>
                  </a:lnTo>
                  <a:lnTo>
                    <a:pt x="1343470" y="2492729"/>
                  </a:lnTo>
                  <a:lnTo>
                    <a:pt x="1390410" y="2488299"/>
                  </a:lnTo>
                  <a:lnTo>
                    <a:pt x="1436829" y="2482153"/>
                  </a:lnTo>
                  <a:lnTo>
                    <a:pt x="1482694" y="2474323"/>
                  </a:lnTo>
                  <a:lnTo>
                    <a:pt x="1527973" y="2464842"/>
                  </a:lnTo>
                  <a:lnTo>
                    <a:pt x="1572634" y="2453741"/>
                  </a:lnTo>
                  <a:lnTo>
                    <a:pt x="1616645" y="2441054"/>
                  </a:lnTo>
                  <a:lnTo>
                    <a:pt x="1659972" y="2426812"/>
                  </a:lnTo>
                  <a:lnTo>
                    <a:pt x="1702585" y="2411048"/>
                  </a:lnTo>
                  <a:lnTo>
                    <a:pt x="1744450" y="2393794"/>
                  </a:lnTo>
                  <a:lnTo>
                    <a:pt x="1785536" y="2375082"/>
                  </a:lnTo>
                  <a:lnTo>
                    <a:pt x="1825809" y="2354945"/>
                  </a:lnTo>
                  <a:lnTo>
                    <a:pt x="1865238" y="2333415"/>
                  </a:lnTo>
                  <a:lnTo>
                    <a:pt x="1903791" y="2310524"/>
                  </a:lnTo>
                  <a:lnTo>
                    <a:pt x="1941435" y="2286304"/>
                  </a:lnTo>
                  <a:lnTo>
                    <a:pt x="1978138" y="2260788"/>
                  </a:lnTo>
                  <a:lnTo>
                    <a:pt x="2013868" y="2234008"/>
                  </a:lnTo>
                  <a:lnTo>
                    <a:pt x="2048592" y="2205996"/>
                  </a:lnTo>
                  <a:lnTo>
                    <a:pt x="2082278" y="2176785"/>
                  </a:lnTo>
                  <a:lnTo>
                    <a:pt x="2114893" y="2146406"/>
                  </a:lnTo>
                  <a:lnTo>
                    <a:pt x="2146406" y="2114893"/>
                  </a:lnTo>
                  <a:lnTo>
                    <a:pt x="2176785" y="2082278"/>
                  </a:lnTo>
                  <a:lnTo>
                    <a:pt x="2205996" y="2048592"/>
                  </a:lnTo>
                  <a:lnTo>
                    <a:pt x="2234008" y="2013868"/>
                  </a:lnTo>
                  <a:lnTo>
                    <a:pt x="2260788" y="1978138"/>
                  </a:lnTo>
                  <a:lnTo>
                    <a:pt x="2286304" y="1941435"/>
                  </a:lnTo>
                  <a:lnTo>
                    <a:pt x="2310524" y="1903791"/>
                  </a:lnTo>
                  <a:lnTo>
                    <a:pt x="2333415" y="1865238"/>
                  </a:lnTo>
                  <a:lnTo>
                    <a:pt x="2354945" y="1825809"/>
                  </a:lnTo>
                  <a:lnTo>
                    <a:pt x="2375082" y="1785536"/>
                  </a:lnTo>
                  <a:lnTo>
                    <a:pt x="2393794" y="1744450"/>
                  </a:lnTo>
                  <a:lnTo>
                    <a:pt x="2411048" y="1702585"/>
                  </a:lnTo>
                  <a:lnTo>
                    <a:pt x="2426812" y="1659972"/>
                  </a:lnTo>
                  <a:lnTo>
                    <a:pt x="2441054" y="1616645"/>
                  </a:lnTo>
                  <a:lnTo>
                    <a:pt x="2453741" y="1572634"/>
                  </a:lnTo>
                  <a:lnTo>
                    <a:pt x="2464842" y="1527973"/>
                  </a:lnTo>
                  <a:lnTo>
                    <a:pt x="2474323" y="1482694"/>
                  </a:lnTo>
                  <a:lnTo>
                    <a:pt x="2482153" y="1436829"/>
                  </a:lnTo>
                  <a:lnTo>
                    <a:pt x="2488299" y="1390410"/>
                  </a:lnTo>
                  <a:lnTo>
                    <a:pt x="2492729" y="1343470"/>
                  </a:lnTo>
                  <a:lnTo>
                    <a:pt x="2495410" y="1296041"/>
                  </a:lnTo>
                  <a:lnTo>
                    <a:pt x="2496312" y="1248156"/>
                  </a:lnTo>
                  <a:lnTo>
                    <a:pt x="2496312" y="0"/>
                  </a:lnTo>
                  <a:close/>
                </a:path>
              </a:pathLst>
            </a:custGeom>
            <a:solidFill>
              <a:srgbClr val="D6DF22"/>
            </a:solidFill>
          </p:spPr>
          <p:txBody>
            <a:bodyPr wrap="square" lIns="0" tIns="0" rIns="0" bIns="0" rtlCol="0"/>
            <a:lstStyle/>
            <a:p>
              <a:endParaRPr/>
            </a:p>
          </p:txBody>
        </p:sp>
        <p:sp>
          <p:nvSpPr>
            <p:cNvPr id="24" name="object 24"/>
            <p:cNvSpPr/>
            <p:nvPr/>
          </p:nvSpPr>
          <p:spPr>
            <a:xfrm>
              <a:off x="6653085" y="4549876"/>
              <a:ext cx="2218816" cy="1953514"/>
            </a:xfrm>
            <a:prstGeom prst="rect">
              <a:avLst/>
            </a:prstGeom>
            <a:blipFill>
              <a:blip r:embed="rId10" cstate="print"/>
              <a:stretch>
                <a:fillRect/>
              </a:stretch>
            </a:blipFill>
          </p:spPr>
          <p:txBody>
            <a:bodyPr wrap="square" lIns="0" tIns="0" rIns="0" bIns="0" rtlCol="0"/>
            <a:lstStyle/>
            <a:p>
              <a:endParaRPr/>
            </a:p>
          </p:txBody>
        </p:sp>
      </p:grpSp>
      <p:grpSp>
        <p:nvGrpSpPr>
          <p:cNvPr id="25" name="object 25"/>
          <p:cNvGrpSpPr/>
          <p:nvPr/>
        </p:nvGrpSpPr>
        <p:grpSpPr>
          <a:xfrm>
            <a:off x="9460992" y="4297679"/>
            <a:ext cx="2496820" cy="2496820"/>
            <a:chOff x="9460992" y="4297679"/>
            <a:chExt cx="2496820" cy="2496820"/>
          </a:xfrm>
        </p:grpSpPr>
        <p:sp>
          <p:nvSpPr>
            <p:cNvPr id="26" name="object 26"/>
            <p:cNvSpPr/>
            <p:nvPr/>
          </p:nvSpPr>
          <p:spPr>
            <a:xfrm>
              <a:off x="9460992" y="4297679"/>
              <a:ext cx="2496820" cy="2496820"/>
            </a:xfrm>
            <a:custGeom>
              <a:avLst/>
              <a:gdLst/>
              <a:ahLst/>
              <a:cxnLst/>
              <a:rect l="l" t="t" r="r" b="b"/>
              <a:pathLst>
                <a:path w="2496820" h="2496820">
                  <a:moveTo>
                    <a:pt x="1248155" y="0"/>
                  </a:moveTo>
                  <a:lnTo>
                    <a:pt x="1200270" y="901"/>
                  </a:lnTo>
                  <a:lnTo>
                    <a:pt x="1152841" y="3582"/>
                  </a:lnTo>
                  <a:lnTo>
                    <a:pt x="1105901" y="8012"/>
                  </a:lnTo>
                  <a:lnTo>
                    <a:pt x="1059482" y="14158"/>
                  </a:lnTo>
                  <a:lnTo>
                    <a:pt x="1013617" y="21988"/>
                  </a:lnTo>
                  <a:lnTo>
                    <a:pt x="968338" y="31469"/>
                  </a:lnTo>
                  <a:lnTo>
                    <a:pt x="923677" y="42570"/>
                  </a:lnTo>
                  <a:lnTo>
                    <a:pt x="879666" y="55257"/>
                  </a:lnTo>
                  <a:lnTo>
                    <a:pt x="836339" y="69499"/>
                  </a:lnTo>
                  <a:lnTo>
                    <a:pt x="793726" y="85263"/>
                  </a:lnTo>
                  <a:lnTo>
                    <a:pt x="751861" y="102517"/>
                  </a:lnTo>
                  <a:lnTo>
                    <a:pt x="710775" y="121229"/>
                  </a:lnTo>
                  <a:lnTo>
                    <a:pt x="670502" y="141366"/>
                  </a:lnTo>
                  <a:lnTo>
                    <a:pt x="631073" y="162896"/>
                  </a:lnTo>
                  <a:lnTo>
                    <a:pt x="592520" y="185787"/>
                  </a:lnTo>
                  <a:lnTo>
                    <a:pt x="554876" y="210007"/>
                  </a:lnTo>
                  <a:lnTo>
                    <a:pt x="518173" y="235523"/>
                  </a:lnTo>
                  <a:lnTo>
                    <a:pt x="482443" y="262303"/>
                  </a:lnTo>
                  <a:lnTo>
                    <a:pt x="447719" y="290315"/>
                  </a:lnTo>
                  <a:lnTo>
                    <a:pt x="414033" y="319526"/>
                  </a:lnTo>
                  <a:lnTo>
                    <a:pt x="381418" y="349905"/>
                  </a:lnTo>
                  <a:lnTo>
                    <a:pt x="349905" y="381418"/>
                  </a:lnTo>
                  <a:lnTo>
                    <a:pt x="319526" y="414033"/>
                  </a:lnTo>
                  <a:lnTo>
                    <a:pt x="290315" y="447719"/>
                  </a:lnTo>
                  <a:lnTo>
                    <a:pt x="262303" y="482443"/>
                  </a:lnTo>
                  <a:lnTo>
                    <a:pt x="235523" y="518173"/>
                  </a:lnTo>
                  <a:lnTo>
                    <a:pt x="210007" y="554876"/>
                  </a:lnTo>
                  <a:lnTo>
                    <a:pt x="185787" y="592520"/>
                  </a:lnTo>
                  <a:lnTo>
                    <a:pt x="162896" y="631073"/>
                  </a:lnTo>
                  <a:lnTo>
                    <a:pt x="141366" y="670502"/>
                  </a:lnTo>
                  <a:lnTo>
                    <a:pt x="121229" y="710775"/>
                  </a:lnTo>
                  <a:lnTo>
                    <a:pt x="102517" y="751861"/>
                  </a:lnTo>
                  <a:lnTo>
                    <a:pt x="85263" y="793726"/>
                  </a:lnTo>
                  <a:lnTo>
                    <a:pt x="69499" y="836339"/>
                  </a:lnTo>
                  <a:lnTo>
                    <a:pt x="55257" y="879666"/>
                  </a:lnTo>
                  <a:lnTo>
                    <a:pt x="42570" y="923677"/>
                  </a:lnTo>
                  <a:lnTo>
                    <a:pt x="31469" y="968338"/>
                  </a:lnTo>
                  <a:lnTo>
                    <a:pt x="21988" y="1013617"/>
                  </a:lnTo>
                  <a:lnTo>
                    <a:pt x="14158" y="1059482"/>
                  </a:lnTo>
                  <a:lnTo>
                    <a:pt x="8012" y="1105901"/>
                  </a:lnTo>
                  <a:lnTo>
                    <a:pt x="3582" y="1152841"/>
                  </a:lnTo>
                  <a:lnTo>
                    <a:pt x="901" y="1200270"/>
                  </a:lnTo>
                  <a:lnTo>
                    <a:pt x="0" y="1248156"/>
                  </a:lnTo>
                  <a:lnTo>
                    <a:pt x="901" y="1296041"/>
                  </a:lnTo>
                  <a:lnTo>
                    <a:pt x="3582" y="1343470"/>
                  </a:lnTo>
                  <a:lnTo>
                    <a:pt x="8012" y="1390410"/>
                  </a:lnTo>
                  <a:lnTo>
                    <a:pt x="14158" y="1436829"/>
                  </a:lnTo>
                  <a:lnTo>
                    <a:pt x="21988" y="1482694"/>
                  </a:lnTo>
                  <a:lnTo>
                    <a:pt x="31469" y="1527973"/>
                  </a:lnTo>
                  <a:lnTo>
                    <a:pt x="42570" y="1572634"/>
                  </a:lnTo>
                  <a:lnTo>
                    <a:pt x="55257" y="1616645"/>
                  </a:lnTo>
                  <a:lnTo>
                    <a:pt x="69499" y="1659972"/>
                  </a:lnTo>
                  <a:lnTo>
                    <a:pt x="85263" y="1702585"/>
                  </a:lnTo>
                  <a:lnTo>
                    <a:pt x="102517" y="1744450"/>
                  </a:lnTo>
                  <a:lnTo>
                    <a:pt x="121229" y="1785536"/>
                  </a:lnTo>
                  <a:lnTo>
                    <a:pt x="141366" y="1825809"/>
                  </a:lnTo>
                  <a:lnTo>
                    <a:pt x="162896" y="1865238"/>
                  </a:lnTo>
                  <a:lnTo>
                    <a:pt x="185787" y="1903791"/>
                  </a:lnTo>
                  <a:lnTo>
                    <a:pt x="210007" y="1941435"/>
                  </a:lnTo>
                  <a:lnTo>
                    <a:pt x="235523" y="1978138"/>
                  </a:lnTo>
                  <a:lnTo>
                    <a:pt x="262303" y="2013868"/>
                  </a:lnTo>
                  <a:lnTo>
                    <a:pt x="290315" y="2048592"/>
                  </a:lnTo>
                  <a:lnTo>
                    <a:pt x="319526" y="2082278"/>
                  </a:lnTo>
                  <a:lnTo>
                    <a:pt x="349905" y="2114893"/>
                  </a:lnTo>
                  <a:lnTo>
                    <a:pt x="381418" y="2146406"/>
                  </a:lnTo>
                  <a:lnTo>
                    <a:pt x="414033" y="2176785"/>
                  </a:lnTo>
                  <a:lnTo>
                    <a:pt x="447719" y="2205996"/>
                  </a:lnTo>
                  <a:lnTo>
                    <a:pt x="482443" y="2234008"/>
                  </a:lnTo>
                  <a:lnTo>
                    <a:pt x="518173" y="2260788"/>
                  </a:lnTo>
                  <a:lnTo>
                    <a:pt x="554876" y="2286304"/>
                  </a:lnTo>
                  <a:lnTo>
                    <a:pt x="592520" y="2310524"/>
                  </a:lnTo>
                  <a:lnTo>
                    <a:pt x="631073" y="2333415"/>
                  </a:lnTo>
                  <a:lnTo>
                    <a:pt x="670502" y="2354945"/>
                  </a:lnTo>
                  <a:lnTo>
                    <a:pt x="710775" y="2375082"/>
                  </a:lnTo>
                  <a:lnTo>
                    <a:pt x="751861" y="2393794"/>
                  </a:lnTo>
                  <a:lnTo>
                    <a:pt x="793726" y="2411048"/>
                  </a:lnTo>
                  <a:lnTo>
                    <a:pt x="836339" y="2426812"/>
                  </a:lnTo>
                  <a:lnTo>
                    <a:pt x="879666" y="2441054"/>
                  </a:lnTo>
                  <a:lnTo>
                    <a:pt x="923677" y="2453741"/>
                  </a:lnTo>
                  <a:lnTo>
                    <a:pt x="968338" y="2464842"/>
                  </a:lnTo>
                  <a:lnTo>
                    <a:pt x="1013617" y="2474323"/>
                  </a:lnTo>
                  <a:lnTo>
                    <a:pt x="1059482" y="2482153"/>
                  </a:lnTo>
                  <a:lnTo>
                    <a:pt x="1105901" y="2488299"/>
                  </a:lnTo>
                  <a:lnTo>
                    <a:pt x="1152841" y="2492729"/>
                  </a:lnTo>
                  <a:lnTo>
                    <a:pt x="1200270" y="2495410"/>
                  </a:lnTo>
                  <a:lnTo>
                    <a:pt x="1248155" y="2496312"/>
                  </a:lnTo>
                  <a:lnTo>
                    <a:pt x="2496311" y="2496312"/>
                  </a:lnTo>
                  <a:lnTo>
                    <a:pt x="2496311" y="1248156"/>
                  </a:lnTo>
                  <a:lnTo>
                    <a:pt x="2495410" y="1200270"/>
                  </a:lnTo>
                  <a:lnTo>
                    <a:pt x="2492729" y="1152841"/>
                  </a:lnTo>
                  <a:lnTo>
                    <a:pt x="2488299" y="1105901"/>
                  </a:lnTo>
                  <a:lnTo>
                    <a:pt x="2482153" y="1059482"/>
                  </a:lnTo>
                  <a:lnTo>
                    <a:pt x="2474323" y="1013617"/>
                  </a:lnTo>
                  <a:lnTo>
                    <a:pt x="2464842" y="968338"/>
                  </a:lnTo>
                  <a:lnTo>
                    <a:pt x="2453741" y="923677"/>
                  </a:lnTo>
                  <a:lnTo>
                    <a:pt x="2441054" y="879666"/>
                  </a:lnTo>
                  <a:lnTo>
                    <a:pt x="2426812" y="836339"/>
                  </a:lnTo>
                  <a:lnTo>
                    <a:pt x="2411048" y="793726"/>
                  </a:lnTo>
                  <a:lnTo>
                    <a:pt x="2393794" y="751861"/>
                  </a:lnTo>
                  <a:lnTo>
                    <a:pt x="2375082" y="710775"/>
                  </a:lnTo>
                  <a:lnTo>
                    <a:pt x="2354945" y="670502"/>
                  </a:lnTo>
                  <a:lnTo>
                    <a:pt x="2333415" y="631073"/>
                  </a:lnTo>
                  <a:lnTo>
                    <a:pt x="2310524" y="592520"/>
                  </a:lnTo>
                  <a:lnTo>
                    <a:pt x="2286304" y="554876"/>
                  </a:lnTo>
                  <a:lnTo>
                    <a:pt x="2260788" y="518173"/>
                  </a:lnTo>
                  <a:lnTo>
                    <a:pt x="2234008" y="482443"/>
                  </a:lnTo>
                  <a:lnTo>
                    <a:pt x="2205996" y="447719"/>
                  </a:lnTo>
                  <a:lnTo>
                    <a:pt x="2176785" y="414033"/>
                  </a:lnTo>
                  <a:lnTo>
                    <a:pt x="2146406" y="381418"/>
                  </a:lnTo>
                  <a:lnTo>
                    <a:pt x="2114893" y="349905"/>
                  </a:lnTo>
                  <a:lnTo>
                    <a:pt x="2082278" y="319526"/>
                  </a:lnTo>
                  <a:lnTo>
                    <a:pt x="2048592" y="290315"/>
                  </a:lnTo>
                  <a:lnTo>
                    <a:pt x="2013868" y="262303"/>
                  </a:lnTo>
                  <a:lnTo>
                    <a:pt x="1978138" y="235523"/>
                  </a:lnTo>
                  <a:lnTo>
                    <a:pt x="1941435" y="210007"/>
                  </a:lnTo>
                  <a:lnTo>
                    <a:pt x="1903791" y="185787"/>
                  </a:lnTo>
                  <a:lnTo>
                    <a:pt x="1865238" y="162896"/>
                  </a:lnTo>
                  <a:lnTo>
                    <a:pt x="1825809" y="141366"/>
                  </a:lnTo>
                  <a:lnTo>
                    <a:pt x="1785536" y="121229"/>
                  </a:lnTo>
                  <a:lnTo>
                    <a:pt x="1744450" y="102517"/>
                  </a:lnTo>
                  <a:lnTo>
                    <a:pt x="1702585" y="85263"/>
                  </a:lnTo>
                  <a:lnTo>
                    <a:pt x="1659972" y="69499"/>
                  </a:lnTo>
                  <a:lnTo>
                    <a:pt x="1616645" y="55257"/>
                  </a:lnTo>
                  <a:lnTo>
                    <a:pt x="1572634" y="42570"/>
                  </a:lnTo>
                  <a:lnTo>
                    <a:pt x="1527973" y="31469"/>
                  </a:lnTo>
                  <a:lnTo>
                    <a:pt x="1482694" y="21988"/>
                  </a:lnTo>
                  <a:lnTo>
                    <a:pt x="1436829" y="14158"/>
                  </a:lnTo>
                  <a:lnTo>
                    <a:pt x="1390410" y="8012"/>
                  </a:lnTo>
                  <a:lnTo>
                    <a:pt x="1343470" y="3582"/>
                  </a:lnTo>
                  <a:lnTo>
                    <a:pt x="1296041" y="901"/>
                  </a:lnTo>
                  <a:lnTo>
                    <a:pt x="1248155" y="0"/>
                  </a:lnTo>
                  <a:close/>
                </a:path>
              </a:pathLst>
            </a:custGeom>
            <a:solidFill>
              <a:srgbClr val="8DC53E"/>
            </a:solidFill>
          </p:spPr>
          <p:txBody>
            <a:bodyPr wrap="square" lIns="0" tIns="0" rIns="0" bIns="0" rtlCol="0"/>
            <a:lstStyle/>
            <a:p>
              <a:endParaRPr/>
            </a:p>
          </p:txBody>
        </p:sp>
        <p:sp>
          <p:nvSpPr>
            <p:cNvPr id="27" name="object 27"/>
            <p:cNvSpPr/>
            <p:nvPr/>
          </p:nvSpPr>
          <p:spPr>
            <a:xfrm>
              <a:off x="9609677" y="4567935"/>
              <a:ext cx="2220277" cy="1955800"/>
            </a:xfrm>
            <a:prstGeom prst="rect">
              <a:avLst/>
            </a:prstGeom>
            <a:blipFill>
              <a:blip r:embed="rId11" cstate="print"/>
              <a:stretch>
                <a:fillRect/>
              </a:stretch>
            </a:blipFill>
          </p:spPr>
          <p:txBody>
            <a:bodyPr wrap="square" lIns="0" tIns="0" rIns="0" bIns="0" rtlCol="0"/>
            <a:lstStyle/>
            <a:p>
              <a:endParaRPr/>
            </a:p>
          </p:txBody>
        </p:sp>
      </p:grpSp>
      <p:sp>
        <p:nvSpPr>
          <p:cNvPr id="28" name="object 28"/>
          <p:cNvSpPr txBox="1">
            <a:spLocks noGrp="1"/>
          </p:cNvSpPr>
          <p:nvPr>
            <p:ph type="title"/>
          </p:nvPr>
        </p:nvSpPr>
        <p:spPr>
          <a:prstGeom prst="rect">
            <a:avLst/>
          </a:prstGeom>
        </p:spPr>
        <p:txBody>
          <a:bodyPr vert="horz" wrap="square" lIns="0" tIns="12700" rIns="0" bIns="0" rtlCol="0">
            <a:spAutoFit/>
          </a:bodyPr>
          <a:lstStyle/>
          <a:p>
            <a:pPr marL="478790" marR="5080" indent="-88900">
              <a:lnSpc>
                <a:spcPct val="146200"/>
              </a:lnSpc>
              <a:spcBef>
                <a:spcPts val="100"/>
              </a:spcBef>
            </a:pPr>
            <a:r>
              <a:rPr spc="-5" dirty="0"/>
              <a:t>Who </a:t>
            </a:r>
            <a:r>
              <a:rPr dirty="0"/>
              <a:t>will benefit from your work?  </a:t>
            </a:r>
            <a:r>
              <a:rPr spc="-5" dirty="0"/>
              <a:t>Who is your main </a:t>
            </a:r>
            <a:r>
              <a:rPr dirty="0"/>
              <a:t>target</a:t>
            </a:r>
            <a:r>
              <a:rPr spc="10" dirty="0"/>
              <a:t> </a:t>
            </a:r>
            <a:r>
              <a:rPr spc="-5" dirty="0"/>
              <a:t>group?</a:t>
            </a:r>
          </a:p>
        </p:txBody>
      </p:sp>
      <p:sp>
        <p:nvSpPr>
          <p:cNvPr id="29" name="object 29"/>
          <p:cNvSpPr txBox="1"/>
          <p:nvPr/>
        </p:nvSpPr>
        <p:spPr>
          <a:xfrm>
            <a:off x="9661906" y="4955794"/>
            <a:ext cx="2097405" cy="852169"/>
          </a:xfrm>
          <a:prstGeom prst="rect">
            <a:avLst/>
          </a:prstGeom>
        </p:spPr>
        <p:txBody>
          <a:bodyPr vert="horz" wrap="square" lIns="0" tIns="12700" rIns="0" bIns="0" rtlCol="0">
            <a:spAutoFit/>
          </a:bodyPr>
          <a:lstStyle/>
          <a:p>
            <a:pPr algn="ctr">
              <a:lnSpc>
                <a:spcPct val="100000"/>
              </a:lnSpc>
              <a:spcBef>
                <a:spcPts val="100"/>
              </a:spcBef>
            </a:pPr>
            <a:r>
              <a:rPr sz="2000" dirty="0">
                <a:solidFill>
                  <a:srgbClr val="221F1F"/>
                </a:solidFill>
                <a:latin typeface="Comic Sans MS"/>
                <a:cs typeface="Comic Sans MS"/>
              </a:rPr>
              <a:t>Woman</a:t>
            </a:r>
            <a:r>
              <a:rPr sz="2000" spc="-50" dirty="0">
                <a:solidFill>
                  <a:srgbClr val="221F1F"/>
                </a:solidFill>
                <a:latin typeface="Comic Sans MS"/>
                <a:cs typeface="Comic Sans MS"/>
              </a:rPr>
              <a:t> </a:t>
            </a:r>
            <a:r>
              <a:rPr sz="2000" spc="-5" dirty="0">
                <a:solidFill>
                  <a:srgbClr val="221F1F"/>
                </a:solidFill>
                <a:latin typeface="Comic Sans MS"/>
                <a:cs typeface="Comic Sans MS"/>
              </a:rPr>
              <a:t>from</a:t>
            </a:r>
            <a:endParaRPr sz="2000">
              <a:latin typeface="Comic Sans MS"/>
              <a:cs typeface="Comic Sans MS"/>
            </a:endParaRPr>
          </a:p>
          <a:p>
            <a:pPr algn="ctr">
              <a:lnSpc>
                <a:spcPct val="100000"/>
              </a:lnSpc>
              <a:spcBef>
                <a:spcPts val="1705"/>
              </a:spcBef>
            </a:pPr>
            <a:r>
              <a:rPr sz="2000" spc="-5" dirty="0">
                <a:solidFill>
                  <a:srgbClr val="221F1F"/>
                </a:solidFill>
                <a:latin typeface="Comic Sans MS"/>
                <a:cs typeface="Comic Sans MS"/>
              </a:rPr>
              <a:t>vulnerable</a:t>
            </a:r>
            <a:r>
              <a:rPr sz="2000" spc="-40" dirty="0">
                <a:solidFill>
                  <a:srgbClr val="221F1F"/>
                </a:solidFill>
                <a:latin typeface="Comic Sans MS"/>
                <a:cs typeface="Comic Sans MS"/>
              </a:rPr>
              <a:t> </a:t>
            </a:r>
            <a:r>
              <a:rPr sz="2000" dirty="0">
                <a:solidFill>
                  <a:srgbClr val="221F1F"/>
                </a:solidFill>
                <a:latin typeface="Comic Sans MS"/>
                <a:cs typeface="Comic Sans MS"/>
              </a:rPr>
              <a:t>groups</a:t>
            </a:r>
            <a:endParaRPr sz="2000">
              <a:latin typeface="Comic Sans MS"/>
              <a:cs typeface="Comic Sans MS"/>
            </a:endParaRPr>
          </a:p>
        </p:txBody>
      </p:sp>
      <p:sp>
        <p:nvSpPr>
          <p:cNvPr id="30" name="object 30"/>
          <p:cNvSpPr txBox="1"/>
          <p:nvPr/>
        </p:nvSpPr>
        <p:spPr>
          <a:xfrm>
            <a:off x="4091432" y="2234564"/>
            <a:ext cx="1435735" cy="8261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221F1F"/>
                </a:solidFill>
                <a:latin typeface="Comic Sans MS"/>
                <a:cs typeface="Comic Sans MS"/>
              </a:rPr>
              <a:t>People</a:t>
            </a:r>
            <a:r>
              <a:rPr sz="2000" spc="-65" dirty="0">
                <a:solidFill>
                  <a:srgbClr val="221F1F"/>
                </a:solidFill>
                <a:latin typeface="Comic Sans MS"/>
                <a:cs typeface="Comic Sans MS"/>
              </a:rPr>
              <a:t> </a:t>
            </a:r>
            <a:r>
              <a:rPr sz="2000" spc="-5" dirty="0">
                <a:solidFill>
                  <a:srgbClr val="221F1F"/>
                </a:solidFill>
                <a:latin typeface="Comic Sans MS"/>
                <a:cs typeface="Comic Sans MS"/>
              </a:rPr>
              <a:t>from</a:t>
            </a:r>
            <a:endParaRPr sz="2000">
              <a:latin typeface="Comic Sans MS"/>
              <a:cs typeface="Comic Sans MS"/>
            </a:endParaRPr>
          </a:p>
          <a:p>
            <a:pPr marL="70485">
              <a:lnSpc>
                <a:spcPct val="100000"/>
              </a:lnSpc>
              <a:spcBef>
                <a:spcPts val="1500"/>
              </a:spcBef>
            </a:pPr>
            <a:r>
              <a:rPr sz="2000" spc="-5" dirty="0">
                <a:solidFill>
                  <a:srgbClr val="221F1F"/>
                </a:solidFill>
                <a:latin typeface="Comic Sans MS"/>
                <a:cs typeface="Comic Sans MS"/>
              </a:rPr>
              <a:t>rural</a:t>
            </a:r>
            <a:r>
              <a:rPr sz="2000" spc="-40" dirty="0">
                <a:solidFill>
                  <a:srgbClr val="221F1F"/>
                </a:solidFill>
                <a:latin typeface="Comic Sans MS"/>
                <a:cs typeface="Comic Sans MS"/>
              </a:rPr>
              <a:t> </a:t>
            </a:r>
            <a:r>
              <a:rPr sz="2000" spc="-5" dirty="0">
                <a:solidFill>
                  <a:srgbClr val="221F1F"/>
                </a:solidFill>
                <a:latin typeface="Comic Sans MS"/>
                <a:cs typeface="Comic Sans MS"/>
              </a:rPr>
              <a:t>areas</a:t>
            </a:r>
            <a:endParaRPr sz="2000">
              <a:latin typeface="Comic Sans MS"/>
              <a:cs typeface="Comic Sans MS"/>
            </a:endParaRPr>
          </a:p>
        </p:txBody>
      </p:sp>
      <p:sp>
        <p:nvSpPr>
          <p:cNvPr id="31" name="object 31"/>
          <p:cNvSpPr txBox="1"/>
          <p:nvPr/>
        </p:nvSpPr>
        <p:spPr>
          <a:xfrm>
            <a:off x="9663810" y="1719554"/>
            <a:ext cx="1550035" cy="1906905"/>
          </a:xfrm>
          <a:prstGeom prst="rect">
            <a:avLst/>
          </a:prstGeom>
        </p:spPr>
        <p:txBody>
          <a:bodyPr vert="horz" wrap="square" lIns="0" tIns="13335" rIns="0" bIns="0" rtlCol="0">
            <a:spAutoFit/>
          </a:bodyPr>
          <a:lstStyle/>
          <a:p>
            <a:pPr marL="12700" marR="5080" algn="ctr">
              <a:lnSpc>
                <a:spcPct val="154200"/>
              </a:lnSpc>
              <a:spcBef>
                <a:spcPts val="105"/>
              </a:spcBef>
            </a:pPr>
            <a:r>
              <a:rPr sz="2000" spc="-5" dirty="0">
                <a:solidFill>
                  <a:srgbClr val="221F1F"/>
                </a:solidFill>
                <a:latin typeface="Comic Sans MS"/>
                <a:cs typeface="Comic Sans MS"/>
              </a:rPr>
              <a:t>Young</a:t>
            </a:r>
            <a:r>
              <a:rPr sz="2000" spc="-90" dirty="0">
                <a:solidFill>
                  <a:srgbClr val="221F1F"/>
                </a:solidFill>
                <a:latin typeface="Comic Sans MS"/>
                <a:cs typeface="Comic Sans MS"/>
              </a:rPr>
              <a:t> </a:t>
            </a:r>
            <a:r>
              <a:rPr sz="2000" dirty="0">
                <a:solidFill>
                  <a:srgbClr val="221F1F"/>
                </a:solidFill>
                <a:latin typeface="Comic Sans MS"/>
                <a:cs typeface="Comic Sans MS"/>
              </a:rPr>
              <a:t>people  </a:t>
            </a:r>
            <a:r>
              <a:rPr sz="2000" spc="-5" dirty="0">
                <a:solidFill>
                  <a:srgbClr val="221F1F"/>
                </a:solidFill>
                <a:latin typeface="Comic Sans MS"/>
                <a:cs typeface="Comic Sans MS"/>
              </a:rPr>
              <a:t>from  vulnerable  </a:t>
            </a:r>
            <a:r>
              <a:rPr sz="2000" dirty="0">
                <a:solidFill>
                  <a:srgbClr val="221F1F"/>
                </a:solidFill>
                <a:latin typeface="Comic Sans MS"/>
                <a:cs typeface="Comic Sans MS"/>
              </a:rPr>
              <a:t>groups</a:t>
            </a:r>
            <a:endParaRPr sz="2000">
              <a:latin typeface="Comic Sans MS"/>
              <a:cs typeface="Comic Sans MS"/>
            </a:endParaRPr>
          </a:p>
        </p:txBody>
      </p:sp>
      <p:sp>
        <p:nvSpPr>
          <p:cNvPr id="32" name="object 32"/>
          <p:cNvSpPr txBox="1"/>
          <p:nvPr/>
        </p:nvSpPr>
        <p:spPr>
          <a:xfrm>
            <a:off x="1552447" y="5093970"/>
            <a:ext cx="779145" cy="876935"/>
          </a:xfrm>
          <a:prstGeom prst="rect">
            <a:avLst/>
          </a:prstGeom>
        </p:spPr>
        <p:txBody>
          <a:bodyPr vert="horz" wrap="square" lIns="0" tIns="12700" rIns="0" bIns="0" rtlCol="0">
            <a:spAutoFit/>
          </a:bodyPr>
          <a:lstStyle/>
          <a:p>
            <a:pPr marL="41275">
              <a:lnSpc>
                <a:spcPct val="100000"/>
              </a:lnSpc>
              <a:spcBef>
                <a:spcPts val="100"/>
              </a:spcBef>
            </a:pPr>
            <a:r>
              <a:rPr sz="2000" spc="-5" dirty="0">
                <a:solidFill>
                  <a:srgbClr val="221F1F"/>
                </a:solidFill>
                <a:latin typeface="Comic Sans MS"/>
                <a:cs typeface="Comic Sans MS"/>
              </a:rPr>
              <a:t>Young</a:t>
            </a:r>
            <a:endParaRPr sz="2000">
              <a:latin typeface="Comic Sans MS"/>
              <a:cs typeface="Comic Sans MS"/>
            </a:endParaRPr>
          </a:p>
          <a:p>
            <a:pPr marL="12700">
              <a:lnSpc>
                <a:spcPct val="100000"/>
              </a:lnSpc>
              <a:spcBef>
                <a:spcPts val="1900"/>
              </a:spcBef>
            </a:pPr>
            <a:r>
              <a:rPr sz="2000" dirty="0">
                <a:solidFill>
                  <a:srgbClr val="221F1F"/>
                </a:solidFill>
                <a:latin typeface="Comic Sans MS"/>
                <a:cs typeface="Comic Sans MS"/>
              </a:rPr>
              <a:t>p</a:t>
            </a:r>
            <a:r>
              <a:rPr sz="2000" spc="-10" dirty="0">
                <a:solidFill>
                  <a:srgbClr val="221F1F"/>
                </a:solidFill>
                <a:latin typeface="Comic Sans MS"/>
                <a:cs typeface="Comic Sans MS"/>
              </a:rPr>
              <a:t>e</a:t>
            </a:r>
            <a:r>
              <a:rPr sz="2000" dirty="0">
                <a:solidFill>
                  <a:srgbClr val="221F1F"/>
                </a:solidFill>
                <a:latin typeface="Comic Sans MS"/>
                <a:cs typeface="Comic Sans MS"/>
              </a:rPr>
              <a:t>ople</a:t>
            </a:r>
            <a:endParaRPr sz="2000">
              <a:latin typeface="Comic Sans MS"/>
              <a:cs typeface="Comic Sans MS"/>
            </a:endParaRPr>
          </a:p>
        </p:txBody>
      </p:sp>
      <p:sp>
        <p:nvSpPr>
          <p:cNvPr id="33" name="object 33"/>
          <p:cNvSpPr txBox="1"/>
          <p:nvPr/>
        </p:nvSpPr>
        <p:spPr>
          <a:xfrm>
            <a:off x="6784975" y="2258313"/>
            <a:ext cx="1737995" cy="838835"/>
          </a:xfrm>
          <a:prstGeom prst="rect">
            <a:avLst/>
          </a:prstGeom>
        </p:spPr>
        <p:txBody>
          <a:bodyPr vert="horz" wrap="square" lIns="0" tIns="13335" rIns="0" bIns="0" rtlCol="0">
            <a:spAutoFit/>
          </a:bodyPr>
          <a:lstStyle/>
          <a:p>
            <a:pPr algn="ctr">
              <a:lnSpc>
                <a:spcPct val="100000"/>
              </a:lnSpc>
              <a:spcBef>
                <a:spcPts val="105"/>
              </a:spcBef>
            </a:pPr>
            <a:r>
              <a:rPr sz="2000" dirty="0">
                <a:solidFill>
                  <a:srgbClr val="221F1F"/>
                </a:solidFill>
                <a:latin typeface="Comic Sans MS"/>
                <a:cs typeface="Comic Sans MS"/>
              </a:rPr>
              <a:t>People living</a:t>
            </a:r>
            <a:r>
              <a:rPr sz="2000" spc="-80" dirty="0">
                <a:solidFill>
                  <a:srgbClr val="221F1F"/>
                </a:solidFill>
                <a:latin typeface="Comic Sans MS"/>
                <a:cs typeface="Comic Sans MS"/>
              </a:rPr>
              <a:t> </a:t>
            </a:r>
            <a:r>
              <a:rPr sz="2000" spc="-5" dirty="0">
                <a:solidFill>
                  <a:srgbClr val="221F1F"/>
                </a:solidFill>
                <a:latin typeface="Comic Sans MS"/>
                <a:cs typeface="Comic Sans MS"/>
              </a:rPr>
              <a:t>in</a:t>
            </a:r>
            <a:endParaRPr sz="2000">
              <a:latin typeface="Comic Sans MS"/>
              <a:cs typeface="Comic Sans MS"/>
            </a:endParaRPr>
          </a:p>
          <a:p>
            <a:pPr marL="1270" algn="ctr">
              <a:lnSpc>
                <a:spcPct val="100000"/>
              </a:lnSpc>
              <a:spcBef>
                <a:spcPts val="1595"/>
              </a:spcBef>
            </a:pPr>
            <a:r>
              <a:rPr sz="2000" spc="-5" dirty="0">
                <a:solidFill>
                  <a:srgbClr val="221F1F"/>
                </a:solidFill>
                <a:latin typeface="Comic Sans MS"/>
                <a:cs typeface="Comic Sans MS"/>
              </a:rPr>
              <a:t>poverty</a:t>
            </a:r>
            <a:endParaRPr sz="2000">
              <a:latin typeface="Comic Sans MS"/>
              <a:cs typeface="Comic Sans MS"/>
            </a:endParaRPr>
          </a:p>
        </p:txBody>
      </p:sp>
      <p:sp>
        <p:nvSpPr>
          <p:cNvPr id="34" name="object 34"/>
          <p:cNvSpPr txBox="1"/>
          <p:nvPr/>
        </p:nvSpPr>
        <p:spPr>
          <a:xfrm>
            <a:off x="1209243" y="2258644"/>
            <a:ext cx="1464310" cy="85280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221F1F"/>
                </a:solidFill>
                <a:latin typeface="Comic Sans MS"/>
                <a:cs typeface="Comic Sans MS"/>
              </a:rPr>
              <a:t>People in</a:t>
            </a:r>
            <a:r>
              <a:rPr sz="2000" spc="-80" dirty="0">
                <a:solidFill>
                  <a:srgbClr val="221F1F"/>
                </a:solidFill>
                <a:latin typeface="Comic Sans MS"/>
                <a:cs typeface="Comic Sans MS"/>
              </a:rPr>
              <a:t> </a:t>
            </a:r>
            <a:r>
              <a:rPr sz="2000" dirty="0">
                <a:solidFill>
                  <a:srgbClr val="221F1F"/>
                </a:solidFill>
                <a:latin typeface="Comic Sans MS"/>
                <a:cs typeface="Comic Sans MS"/>
              </a:rPr>
              <a:t>my</a:t>
            </a:r>
            <a:endParaRPr sz="2000">
              <a:latin typeface="Comic Sans MS"/>
              <a:cs typeface="Comic Sans MS"/>
            </a:endParaRPr>
          </a:p>
          <a:p>
            <a:pPr marL="106680">
              <a:lnSpc>
                <a:spcPct val="100000"/>
              </a:lnSpc>
              <a:spcBef>
                <a:spcPts val="1705"/>
              </a:spcBef>
            </a:pPr>
            <a:r>
              <a:rPr sz="2000" dirty="0">
                <a:solidFill>
                  <a:srgbClr val="221F1F"/>
                </a:solidFill>
                <a:latin typeface="Comic Sans MS"/>
                <a:cs typeface="Comic Sans MS"/>
              </a:rPr>
              <a:t>community</a:t>
            </a:r>
            <a:endParaRPr sz="2000">
              <a:latin typeface="Comic Sans MS"/>
              <a:cs typeface="Comic Sans MS"/>
            </a:endParaRPr>
          </a:p>
        </p:txBody>
      </p:sp>
      <p:sp>
        <p:nvSpPr>
          <p:cNvPr id="35" name="object 35"/>
          <p:cNvSpPr txBox="1"/>
          <p:nvPr/>
        </p:nvSpPr>
        <p:spPr>
          <a:xfrm>
            <a:off x="3810380" y="5105527"/>
            <a:ext cx="2060575" cy="852805"/>
          </a:xfrm>
          <a:prstGeom prst="rect">
            <a:avLst/>
          </a:prstGeom>
        </p:spPr>
        <p:txBody>
          <a:bodyPr vert="horz" wrap="square" lIns="0" tIns="12700" rIns="0" bIns="0" rtlCol="0">
            <a:spAutoFit/>
          </a:bodyPr>
          <a:lstStyle/>
          <a:p>
            <a:pPr algn="ctr">
              <a:lnSpc>
                <a:spcPct val="100000"/>
              </a:lnSpc>
              <a:spcBef>
                <a:spcPts val="100"/>
              </a:spcBef>
            </a:pPr>
            <a:r>
              <a:rPr sz="2000" dirty="0">
                <a:solidFill>
                  <a:srgbClr val="221F1F"/>
                </a:solidFill>
                <a:latin typeface="Comic Sans MS"/>
                <a:cs typeface="Comic Sans MS"/>
              </a:rPr>
              <a:t>People </a:t>
            </a:r>
            <a:r>
              <a:rPr sz="2000" spc="-5" dirty="0">
                <a:solidFill>
                  <a:srgbClr val="221F1F"/>
                </a:solidFill>
                <a:latin typeface="Comic Sans MS"/>
                <a:cs typeface="Comic Sans MS"/>
              </a:rPr>
              <a:t>in all</a:t>
            </a:r>
            <a:r>
              <a:rPr sz="2000" spc="-50" dirty="0">
                <a:solidFill>
                  <a:srgbClr val="221F1F"/>
                </a:solidFill>
                <a:latin typeface="Comic Sans MS"/>
                <a:cs typeface="Comic Sans MS"/>
              </a:rPr>
              <a:t> </a:t>
            </a:r>
            <a:r>
              <a:rPr sz="2000" dirty="0">
                <a:solidFill>
                  <a:srgbClr val="221F1F"/>
                </a:solidFill>
                <a:latin typeface="Comic Sans MS"/>
                <a:cs typeface="Comic Sans MS"/>
              </a:rPr>
              <a:t>WB6</a:t>
            </a:r>
            <a:endParaRPr sz="2000">
              <a:latin typeface="Comic Sans MS"/>
              <a:cs typeface="Comic Sans MS"/>
            </a:endParaRPr>
          </a:p>
          <a:p>
            <a:pPr algn="ctr">
              <a:lnSpc>
                <a:spcPct val="100000"/>
              </a:lnSpc>
              <a:spcBef>
                <a:spcPts val="1710"/>
              </a:spcBef>
            </a:pPr>
            <a:r>
              <a:rPr sz="2000" spc="-5" dirty="0">
                <a:solidFill>
                  <a:srgbClr val="221F1F"/>
                </a:solidFill>
                <a:latin typeface="Comic Sans MS"/>
                <a:cs typeface="Comic Sans MS"/>
              </a:rPr>
              <a:t>region</a:t>
            </a:r>
            <a:endParaRPr sz="2000">
              <a:latin typeface="Comic Sans MS"/>
              <a:cs typeface="Comic Sans MS"/>
            </a:endParaRPr>
          </a:p>
        </p:txBody>
      </p:sp>
      <p:sp>
        <p:nvSpPr>
          <p:cNvPr id="36" name="object 36"/>
          <p:cNvSpPr txBox="1"/>
          <p:nvPr/>
        </p:nvSpPr>
        <p:spPr>
          <a:xfrm>
            <a:off x="7104126" y="4941189"/>
            <a:ext cx="1317625" cy="1321435"/>
          </a:xfrm>
          <a:prstGeom prst="rect">
            <a:avLst/>
          </a:prstGeom>
        </p:spPr>
        <p:txBody>
          <a:bodyPr vert="horz" wrap="square" lIns="0" tIns="12700" rIns="0" bIns="0" rtlCol="0">
            <a:spAutoFit/>
          </a:bodyPr>
          <a:lstStyle/>
          <a:p>
            <a:pPr marL="1905" algn="ctr">
              <a:lnSpc>
                <a:spcPct val="100000"/>
              </a:lnSpc>
              <a:spcBef>
                <a:spcPts val="100"/>
              </a:spcBef>
            </a:pPr>
            <a:r>
              <a:rPr sz="2000" spc="-5" dirty="0">
                <a:solidFill>
                  <a:srgbClr val="221F1F"/>
                </a:solidFill>
                <a:latin typeface="Comic Sans MS"/>
                <a:cs typeface="Comic Sans MS"/>
              </a:rPr>
              <a:t>Persons</a:t>
            </a:r>
            <a:endParaRPr sz="2000">
              <a:latin typeface="Comic Sans MS"/>
              <a:cs typeface="Comic Sans MS"/>
            </a:endParaRPr>
          </a:p>
          <a:p>
            <a:pPr marL="12065" marR="5080" indent="635" algn="ctr">
              <a:lnSpc>
                <a:spcPct val="162500"/>
              </a:lnSpc>
              <a:spcBef>
                <a:spcPts val="5"/>
              </a:spcBef>
            </a:pPr>
            <a:r>
              <a:rPr sz="2000" spc="-5" dirty="0">
                <a:solidFill>
                  <a:srgbClr val="221F1F"/>
                </a:solidFill>
                <a:latin typeface="Comic Sans MS"/>
                <a:cs typeface="Comic Sans MS"/>
              </a:rPr>
              <a:t>with  dis</a:t>
            </a:r>
            <a:r>
              <a:rPr sz="2000" spc="-10" dirty="0">
                <a:solidFill>
                  <a:srgbClr val="221F1F"/>
                </a:solidFill>
                <a:latin typeface="Comic Sans MS"/>
                <a:cs typeface="Comic Sans MS"/>
              </a:rPr>
              <a:t>a</a:t>
            </a:r>
            <a:r>
              <a:rPr sz="2000" spc="-5" dirty="0">
                <a:solidFill>
                  <a:srgbClr val="221F1F"/>
                </a:solidFill>
                <a:latin typeface="Comic Sans MS"/>
                <a:cs typeface="Comic Sans MS"/>
              </a:rPr>
              <a:t>bil</a:t>
            </a:r>
            <a:r>
              <a:rPr sz="2000" spc="5" dirty="0">
                <a:solidFill>
                  <a:srgbClr val="221F1F"/>
                </a:solidFill>
                <a:latin typeface="Comic Sans MS"/>
                <a:cs typeface="Comic Sans MS"/>
              </a:rPr>
              <a:t>i</a:t>
            </a:r>
            <a:r>
              <a:rPr sz="2000" spc="-5" dirty="0">
                <a:solidFill>
                  <a:srgbClr val="221F1F"/>
                </a:solidFill>
                <a:latin typeface="Comic Sans MS"/>
                <a:cs typeface="Comic Sans MS"/>
              </a:rPr>
              <a:t>t</a:t>
            </a:r>
            <a:r>
              <a:rPr sz="2000" dirty="0">
                <a:solidFill>
                  <a:srgbClr val="221F1F"/>
                </a:solidFill>
                <a:latin typeface="Comic Sans MS"/>
                <a:cs typeface="Comic Sans MS"/>
              </a:rPr>
              <a:t>i</a:t>
            </a:r>
            <a:r>
              <a:rPr sz="2000" spc="-10" dirty="0">
                <a:solidFill>
                  <a:srgbClr val="221F1F"/>
                </a:solidFill>
                <a:latin typeface="Comic Sans MS"/>
                <a:cs typeface="Comic Sans MS"/>
              </a:rPr>
              <a:t>e</a:t>
            </a:r>
            <a:r>
              <a:rPr sz="2000" dirty="0">
                <a:solidFill>
                  <a:srgbClr val="221F1F"/>
                </a:solidFill>
                <a:latin typeface="Comic Sans MS"/>
                <a:cs typeface="Comic Sans MS"/>
              </a:rPr>
              <a:t>s</a:t>
            </a:r>
            <a:endParaRPr sz="2000">
              <a:latin typeface="Comic Sans MS"/>
              <a:cs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62583" y="10667"/>
            <a:ext cx="11329670" cy="1199515"/>
          </a:xfrm>
          <a:custGeom>
            <a:avLst/>
            <a:gdLst/>
            <a:ahLst/>
            <a:cxnLst/>
            <a:rect l="l" t="t" r="r" b="b"/>
            <a:pathLst>
              <a:path w="11329670" h="1199515">
                <a:moveTo>
                  <a:pt x="11329416" y="0"/>
                </a:moveTo>
                <a:lnTo>
                  <a:pt x="0" y="0"/>
                </a:lnTo>
                <a:lnTo>
                  <a:pt x="0" y="1199388"/>
                </a:lnTo>
                <a:lnTo>
                  <a:pt x="11329416" y="1199388"/>
                </a:lnTo>
                <a:lnTo>
                  <a:pt x="11329416" y="0"/>
                </a:lnTo>
                <a:close/>
              </a:path>
            </a:pathLst>
          </a:custGeom>
          <a:solidFill>
            <a:srgbClr val="92D050"/>
          </a:solidFill>
        </p:spPr>
        <p:txBody>
          <a:bodyPr wrap="square" lIns="0" tIns="0" rIns="0" bIns="0" rtlCol="0"/>
          <a:lstStyle/>
          <a:p>
            <a:endParaRPr/>
          </a:p>
        </p:txBody>
      </p:sp>
      <p:sp>
        <p:nvSpPr>
          <p:cNvPr id="4" name="object 4"/>
          <p:cNvSpPr txBox="1"/>
          <p:nvPr/>
        </p:nvSpPr>
        <p:spPr>
          <a:xfrm>
            <a:off x="942238" y="23621"/>
            <a:ext cx="9375775" cy="1122680"/>
          </a:xfrm>
          <a:prstGeom prst="rect">
            <a:avLst/>
          </a:prstGeom>
        </p:spPr>
        <p:txBody>
          <a:bodyPr vert="horz" wrap="square" lIns="0" tIns="12700" rIns="0" bIns="0" rtlCol="0">
            <a:spAutoFit/>
          </a:bodyPr>
          <a:lstStyle/>
          <a:p>
            <a:pPr marL="12700">
              <a:lnSpc>
                <a:spcPct val="100000"/>
              </a:lnSpc>
              <a:spcBef>
                <a:spcPts val="100"/>
              </a:spcBef>
            </a:pPr>
            <a:r>
              <a:rPr sz="2400" b="1" spc="-35" dirty="0">
                <a:latin typeface="Carlito"/>
                <a:cs typeface="Carlito"/>
              </a:rPr>
              <a:t>IMPACT</a:t>
            </a:r>
            <a:r>
              <a:rPr sz="2400" b="1" spc="-20" dirty="0">
                <a:latin typeface="Carlito"/>
                <a:cs typeface="Carlito"/>
              </a:rPr>
              <a:t> </a:t>
            </a:r>
            <a:r>
              <a:rPr sz="2400" b="1" spc="-5" dirty="0">
                <a:latin typeface="Carlito"/>
                <a:cs typeface="Carlito"/>
              </a:rPr>
              <a:t>MEASUREMENT</a:t>
            </a:r>
            <a:endParaRPr sz="2400" dirty="0">
              <a:latin typeface="Carlito"/>
              <a:cs typeface="Carlito"/>
            </a:endParaRPr>
          </a:p>
          <a:p>
            <a:pPr marL="12700" marR="5080">
              <a:lnSpc>
                <a:spcPct val="100000"/>
              </a:lnSpc>
            </a:pPr>
            <a:r>
              <a:rPr sz="2400" b="1" spc="-5" dirty="0">
                <a:latin typeface="Carlito"/>
                <a:cs typeface="Carlito"/>
              </a:rPr>
              <a:t>Who </a:t>
            </a:r>
            <a:r>
              <a:rPr sz="2400" b="1" dirty="0">
                <a:latin typeface="Carlito"/>
                <a:cs typeface="Carlito"/>
              </a:rPr>
              <a:t>else is </a:t>
            </a:r>
            <a:r>
              <a:rPr sz="2400" b="1" spc="-15" dirty="0">
                <a:latin typeface="Carlito"/>
                <a:cs typeface="Carlito"/>
              </a:rPr>
              <a:t>affected </a:t>
            </a:r>
            <a:r>
              <a:rPr sz="2400" b="1" spc="-10" dirty="0">
                <a:latin typeface="Carlito"/>
                <a:cs typeface="Carlito"/>
              </a:rPr>
              <a:t>by your </a:t>
            </a:r>
            <a:r>
              <a:rPr sz="2400" b="1" dirty="0">
                <a:latin typeface="Carlito"/>
                <a:cs typeface="Carlito"/>
              </a:rPr>
              <a:t>activities or </a:t>
            </a:r>
            <a:r>
              <a:rPr sz="2400" b="1" spc="-15" dirty="0">
                <a:latin typeface="Carlito"/>
                <a:cs typeface="Carlito"/>
              </a:rPr>
              <a:t>have </a:t>
            </a:r>
            <a:r>
              <a:rPr sz="2400" b="1" dirty="0">
                <a:latin typeface="Carlito"/>
                <a:cs typeface="Carlito"/>
              </a:rPr>
              <a:t>an </a:t>
            </a:r>
            <a:r>
              <a:rPr sz="2400" b="1" spc="-15" dirty="0">
                <a:latin typeface="Carlito"/>
                <a:cs typeface="Carlito"/>
              </a:rPr>
              <a:t>effect </a:t>
            </a:r>
            <a:r>
              <a:rPr sz="2400" b="1" dirty="0">
                <a:latin typeface="Carlito"/>
                <a:cs typeface="Carlito"/>
              </a:rPr>
              <a:t>on </a:t>
            </a:r>
            <a:r>
              <a:rPr sz="2400" b="1" spc="-10" dirty="0">
                <a:latin typeface="Carlito"/>
                <a:cs typeface="Carlito"/>
              </a:rPr>
              <a:t>your </a:t>
            </a:r>
            <a:r>
              <a:rPr sz="2400" b="1" dirty="0">
                <a:latin typeface="Carlito"/>
                <a:cs typeface="Carlito"/>
              </a:rPr>
              <a:t>activities?  </a:t>
            </a:r>
            <a:r>
              <a:rPr sz="2400" b="1" spc="-5" dirty="0">
                <a:latin typeface="Carlito"/>
                <a:cs typeface="Carlito"/>
              </a:rPr>
              <a:t>Who </a:t>
            </a:r>
            <a:r>
              <a:rPr sz="2400" b="1" spc="-10" dirty="0">
                <a:latin typeface="Carlito"/>
                <a:cs typeface="Carlito"/>
              </a:rPr>
              <a:t>are your </a:t>
            </a:r>
            <a:r>
              <a:rPr sz="2400" b="1" spc="-30" dirty="0">
                <a:latin typeface="Carlito"/>
                <a:cs typeface="Carlito"/>
              </a:rPr>
              <a:t>key</a:t>
            </a:r>
            <a:r>
              <a:rPr sz="2400" b="1" spc="-25" dirty="0">
                <a:latin typeface="Carlito"/>
                <a:cs typeface="Carlito"/>
              </a:rPr>
              <a:t> </a:t>
            </a:r>
            <a:r>
              <a:rPr sz="2400" b="1" spc="-15" dirty="0">
                <a:latin typeface="Carlito"/>
                <a:cs typeface="Carlito"/>
              </a:rPr>
              <a:t>stakeholders?</a:t>
            </a:r>
            <a:endParaRPr sz="2400" dirty="0">
              <a:latin typeface="Carlito"/>
              <a:cs typeface="Carlito"/>
            </a:endParaRPr>
          </a:p>
        </p:txBody>
      </p:sp>
      <p:sp>
        <p:nvSpPr>
          <p:cNvPr id="5" name="object 5"/>
          <p:cNvSpPr txBox="1"/>
          <p:nvPr/>
        </p:nvSpPr>
        <p:spPr>
          <a:xfrm>
            <a:off x="322325" y="1652777"/>
            <a:ext cx="1844039" cy="1077595"/>
          </a:xfrm>
          <a:prstGeom prst="rect">
            <a:avLst/>
          </a:prstGeom>
          <a:ln w="28955">
            <a:solidFill>
              <a:srgbClr val="F828DF"/>
            </a:solidFill>
          </a:ln>
        </p:spPr>
        <p:txBody>
          <a:bodyPr vert="horz" wrap="square" lIns="0" tIns="19685" rIns="0" bIns="0" rtlCol="0">
            <a:spAutoFit/>
          </a:bodyPr>
          <a:lstStyle/>
          <a:p>
            <a:pPr marL="294640" marR="288925" indent="8890">
              <a:lnSpc>
                <a:spcPct val="100000"/>
              </a:lnSpc>
              <a:spcBef>
                <a:spcPts val="155"/>
              </a:spcBef>
            </a:pPr>
            <a:r>
              <a:rPr sz="3200" spc="-110" dirty="0">
                <a:latin typeface="Carlito"/>
                <a:cs typeface="Carlito"/>
              </a:rPr>
              <a:t>Y</a:t>
            </a:r>
            <a:r>
              <a:rPr sz="3200" spc="-5" dirty="0">
                <a:latin typeface="Carlito"/>
                <a:cs typeface="Carlito"/>
              </a:rPr>
              <a:t>OUNG  </a:t>
            </a:r>
            <a:r>
              <a:rPr sz="3200" dirty="0">
                <a:latin typeface="Carlito"/>
                <a:cs typeface="Carlito"/>
              </a:rPr>
              <a:t>P</a:t>
            </a:r>
            <a:r>
              <a:rPr sz="3200" spc="-55" dirty="0">
                <a:latin typeface="Carlito"/>
                <a:cs typeface="Carlito"/>
              </a:rPr>
              <a:t>E</a:t>
            </a:r>
            <a:r>
              <a:rPr sz="3200" spc="-5" dirty="0">
                <a:latin typeface="Carlito"/>
                <a:cs typeface="Carlito"/>
              </a:rPr>
              <a:t>OPLE</a:t>
            </a:r>
            <a:endParaRPr sz="3200" dirty="0">
              <a:latin typeface="Carlito"/>
              <a:cs typeface="Carlito"/>
            </a:endParaRPr>
          </a:p>
        </p:txBody>
      </p:sp>
      <p:sp>
        <p:nvSpPr>
          <p:cNvPr id="6" name="object 6"/>
          <p:cNvSpPr txBox="1"/>
          <p:nvPr/>
        </p:nvSpPr>
        <p:spPr>
          <a:xfrm>
            <a:off x="322325" y="3254502"/>
            <a:ext cx="2148840" cy="1077595"/>
          </a:xfrm>
          <a:prstGeom prst="rect">
            <a:avLst/>
          </a:prstGeom>
          <a:ln w="28955">
            <a:solidFill>
              <a:srgbClr val="F828DF"/>
            </a:solidFill>
          </a:ln>
        </p:spPr>
        <p:txBody>
          <a:bodyPr vert="horz" wrap="square" lIns="0" tIns="20320" rIns="0" bIns="0" rtlCol="0">
            <a:spAutoFit/>
          </a:bodyPr>
          <a:lstStyle/>
          <a:p>
            <a:pPr marL="321945" marR="315595" indent="10160">
              <a:lnSpc>
                <a:spcPct val="100000"/>
              </a:lnSpc>
              <a:spcBef>
                <a:spcPts val="160"/>
              </a:spcBef>
            </a:pPr>
            <a:r>
              <a:rPr sz="3200" spc="-40" dirty="0">
                <a:latin typeface="Carlito"/>
                <a:cs typeface="Carlito"/>
              </a:rPr>
              <a:t>PARENTS  </a:t>
            </a:r>
            <a:r>
              <a:rPr sz="3200" spc="-180" dirty="0">
                <a:latin typeface="Carlito"/>
                <a:cs typeface="Carlito"/>
              </a:rPr>
              <a:t>F</a:t>
            </a:r>
            <a:r>
              <a:rPr sz="3200" dirty="0">
                <a:latin typeface="Carlito"/>
                <a:cs typeface="Carlito"/>
              </a:rPr>
              <a:t>A</a:t>
            </a:r>
            <a:r>
              <a:rPr sz="3200" spc="-10" dirty="0">
                <a:latin typeface="Carlito"/>
                <a:cs typeface="Carlito"/>
              </a:rPr>
              <a:t>M</a:t>
            </a:r>
            <a:r>
              <a:rPr sz="3200" dirty="0">
                <a:latin typeface="Carlito"/>
                <a:cs typeface="Carlito"/>
              </a:rPr>
              <a:t>IL</a:t>
            </a:r>
            <a:r>
              <a:rPr sz="3200" spc="-10" dirty="0">
                <a:latin typeface="Carlito"/>
                <a:cs typeface="Carlito"/>
              </a:rPr>
              <a:t>I</a:t>
            </a:r>
            <a:r>
              <a:rPr sz="3200" spc="-45" dirty="0">
                <a:latin typeface="Carlito"/>
                <a:cs typeface="Carlito"/>
              </a:rPr>
              <a:t>E</a:t>
            </a:r>
            <a:r>
              <a:rPr sz="3200" dirty="0">
                <a:latin typeface="Carlito"/>
                <a:cs typeface="Carlito"/>
              </a:rPr>
              <a:t>S</a:t>
            </a:r>
          </a:p>
        </p:txBody>
      </p:sp>
      <p:sp>
        <p:nvSpPr>
          <p:cNvPr id="7" name="object 7"/>
          <p:cNvSpPr txBox="1"/>
          <p:nvPr/>
        </p:nvSpPr>
        <p:spPr>
          <a:xfrm>
            <a:off x="322325" y="4856226"/>
            <a:ext cx="2148840" cy="1201420"/>
          </a:xfrm>
          <a:prstGeom prst="rect">
            <a:avLst/>
          </a:prstGeom>
          <a:ln w="28955">
            <a:solidFill>
              <a:srgbClr val="FF66FF"/>
            </a:solidFill>
          </a:ln>
        </p:spPr>
        <p:txBody>
          <a:bodyPr vert="horz" wrap="square" lIns="0" tIns="26034" rIns="0" bIns="0" rtlCol="0">
            <a:spAutoFit/>
          </a:bodyPr>
          <a:lstStyle/>
          <a:p>
            <a:pPr marL="250190" marR="189230" indent="-55244">
              <a:lnSpc>
                <a:spcPct val="100000"/>
              </a:lnSpc>
              <a:spcBef>
                <a:spcPts val="204"/>
              </a:spcBef>
            </a:pPr>
            <a:r>
              <a:rPr sz="2400" spc="-10" dirty="0">
                <a:latin typeface="Carlito"/>
                <a:cs typeface="Carlito"/>
              </a:rPr>
              <a:t>PEOPLE </a:t>
            </a:r>
            <a:r>
              <a:rPr sz="2400" dirty="0">
                <a:latin typeface="Carlito"/>
                <a:cs typeface="Carlito"/>
              </a:rPr>
              <a:t>IN</a:t>
            </a:r>
            <a:r>
              <a:rPr sz="2400" spc="-100" dirty="0">
                <a:latin typeface="Carlito"/>
                <a:cs typeface="Carlito"/>
              </a:rPr>
              <a:t> </a:t>
            </a:r>
            <a:r>
              <a:rPr sz="2400" dirty="0">
                <a:latin typeface="Carlito"/>
                <a:cs typeface="Carlito"/>
              </a:rPr>
              <a:t>MY  </a:t>
            </a:r>
            <a:r>
              <a:rPr sz="2400" spc="-10" dirty="0">
                <a:latin typeface="Carlito"/>
                <a:cs typeface="Carlito"/>
              </a:rPr>
              <a:t>COMMUNITY</a:t>
            </a:r>
            <a:endParaRPr sz="2400">
              <a:latin typeface="Carlito"/>
              <a:cs typeface="Carlito"/>
            </a:endParaRPr>
          </a:p>
        </p:txBody>
      </p:sp>
      <p:sp>
        <p:nvSpPr>
          <p:cNvPr id="8" name="object 8"/>
          <p:cNvSpPr txBox="1"/>
          <p:nvPr/>
        </p:nvSpPr>
        <p:spPr>
          <a:xfrm>
            <a:off x="3886961" y="1652777"/>
            <a:ext cx="3055620" cy="1077595"/>
          </a:xfrm>
          <a:prstGeom prst="rect">
            <a:avLst/>
          </a:prstGeom>
          <a:ln w="28955">
            <a:solidFill>
              <a:srgbClr val="5B9BD4"/>
            </a:solidFill>
          </a:ln>
        </p:spPr>
        <p:txBody>
          <a:bodyPr vert="horz" wrap="square" lIns="0" tIns="19685" rIns="0" bIns="0" rtlCol="0">
            <a:spAutoFit/>
          </a:bodyPr>
          <a:lstStyle/>
          <a:p>
            <a:pPr marL="152400" marR="146685" indent="808990">
              <a:lnSpc>
                <a:spcPct val="100000"/>
              </a:lnSpc>
              <a:spcBef>
                <a:spcPts val="155"/>
              </a:spcBef>
            </a:pPr>
            <a:r>
              <a:rPr sz="3200" spc="-20" dirty="0">
                <a:latin typeface="Carlito"/>
                <a:cs typeface="Carlito"/>
              </a:rPr>
              <a:t>OTHER  </a:t>
            </a:r>
            <a:r>
              <a:rPr sz="3200" spc="-5" dirty="0">
                <a:latin typeface="Carlito"/>
                <a:cs typeface="Carlito"/>
              </a:rPr>
              <a:t>O</a:t>
            </a:r>
            <a:r>
              <a:rPr sz="3200" spc="-25" dirty="0">
                <a:latin typeface="Carlito"/>
                <a:cs typeface="Carlito"/>
              </a:rPr>
              <a:t>R</a:t>
            </a:r>
            <a:r>
              <a:rPr sz="3200" dirty="0">
                <a:latin typeface="Carlito"/>
                <a:cs typeface="Carlito"/>
              </a:rPr>
              <a:t>G</a:t>
            </a:r>
            <a:r>
              <a:rPr sz="3200" spc="-20" dirty="0">
                <a:latin typeface="Carlito"/>
                <a:cs typeface="Carlito"/>
              </a:rPr>
              <a:t>A</a:t>
            </a:r>
            <a:r>
              <a:rPr sz="3200" dirty="0">
                <a:latin typeface="Carlito"/>
                <a:cs typeface="Carlito"/>
              </a:rPr>
              <a:t>N</a:t>
            </a:r>
            <a:r>
              <a:rPr sz="3200" spc="-15" dirty="0">
                <a:latin typeface="Carlito"/>
                <a:cs typeface="Carlito"/>
              </a:rPr>
              <a:t>I</a:t>
            </a:r>
            <a:r>
              <a:rPr sz="3200" spc="-25" dirty="0">
                <a:latin typeface="Carlito"/>
                <a:cs typeface="Carlito"/>
              </a:rPr>
              <a:t>S</a:t>
            </a:r>
            <a:r>
              <a:rPr sz="3200" spc="-260" dirty="0">
                <a:latin typeface="Carlito"/>
                <a:cs typeface="Carlito"/>
              </a:rPr>
              <a:t>A</a:t>
            </a:r>
            <a:r>
              <a:rPr sz="3200" spc="-5" dirty="0">
                <a:latin typeface="Carlito"/>
                <a:cs typeface="Carlito"/>
              </a:rPr>
              <a:t>TIO</a:t>
            </a:r>
            <a:r>
              <a:rPr sz="3200" spc="-15" dirty="0">
                <a:latin typeface="Carlito"/>
                <a:cs typeface="Carlito"/>
              </a:rPr>
              <a:t>N</a:t>
            </a:r>
            <a:r>
              <a:rPr sz="3200" dirty="0">
                <a:latin typeface="Carlito"/>
                <a:cs typeface="Carlito"/>
              </a:rPr>
              <a:t>S</a:t>
            </a:r>
            <a:endParaRPr sz="3200">
              <a:latin typeface="Carlito"/>
              <a:cs typeface="Carlito"/>
            </a:endParaRPr>
          </a:p>
        </p:txBody>
      </p:sp>
      <p:sp>
        <p:nvSpPr>
          <p:cNvPr id="9" name="object 9"/>
          <p:cNvSpPr txBox="1"/>
          <p:nvPr/>
        </p:nvSpPr>
        <p:spPr>
          <a:xfrm>
            <a:off x="8375142" y="2183129"/>
            <a:ext cx="3152140" cy="1077595"/>
          </a:xfrm>
          <a:prstGeom prst="rect">
            <a:avLst/>
          </a:prstGeom>
          <a:ln w="28955">
            <a:solidFill>
              <a:srgbClr val="EC7C30"/>
            </a:solidFill>
          </a:ln>
        </p:spPr>
        <p:txBody>
          <a:bodyPr vert="horz" wrap="square" lIns="0" tIns="19685" rIns="0" bIns="0" rtlCol="0">
            <a:spAutoFit/>
          </a:bodyPr>
          <a:lstStyle/>
          <a:p>
            <a:pPr marL="411480" marR="406400" indent="572770">
              <a:lnSpc>
                <a:spcPct val="100000"/>
              </a:lnSpc>
              <a:spcBef>
                <a:spcPts val="155"/>
              </a:spcBef>
            </a:pPr>
            <a:r>
              <a:rPr sz="3200" dirty="0">
                <a:latin typeface="Carlito"/>
                <a:cs typeface="Carlito"/>
              </a:rPr>
              <a:t>PUBLIC  I</a:t>
            </a:r>
            <a:r>
              <a:rPr sz="3200" spc="-15" dirty="0">
                <a:latin typeface="Carlito"/>
                <a:cs typeface="Carlito"/>
              </a:rPr>
              <a:t>N</a:t>
            </a:r>
            <a:r>
              <a:rPr sz="3200" spc="-25" dirty="0">
                <a:latin typeface="Carlito"/>
                <a:cs typeface="Carlito"/>
              </a:rPr>
              <a:t>S</a:t>
            </a:r>
            <a:r>
              <a:rPr sz="3200" spc="-5" dirty="0">
                <a:latin typeface="Carlito"/>
                <a:cs typeface="Carlito"/>
              </a:rPr>
              <a:t>TIT</a:t>
            </a:r>
            <a:r>
              <a:rPr sz="3200" spc="-15" dirty="0">
                <a:latin typeface="Carlito"/>
                <a:cs typeface="Carlito"/>
              </a:rPr>
              <a:t>U</a:t>
            </a:r>
            <a:r>
              <a:rPr sz="3200" spc="-5" dirty="0">
                <a:latin typeface="Carlito"/>
                <a:cs typeface="Carlito"/>
              </a:rPr>
              <a:t>TIO</a:t>
            </a:r>
            <a:r>
              <a:rPr sz="3200" spc="-15" dirty="0">
                <a:latin typeface="Carlito"/>
                <a:cs typeface="Carlito"/>
              </a:rPr>
              <a:t>N</a:t>
            </a:r>
            <a:r>
              <a:rPr sz="3200" dirty="0">
                <a:latin typeface="Carlito"/>
                <a:cs typeface="Carlito"/>
              </a:rPr>
              <a:t>S</a:t>
            </a:r>
            <a:endParaRPr sz="3200">
              <a:latin typeface="Carlito"/>
              <a:cs typeface="Carlito"/>
            </a:endParaRPr>
          </a:p>
        </p:txBody>
      </p:sp>
      <p:sp>
        <p:nvSpPr>
          <p:cNvPr id="10" name="object 10"/>
          <p:cNvSpPr txBox="1"/>
          <p:nvPr/>
        </p:nvSpPr>
        <p:spPr>
          <a:xfrm>
            <a:off x="3903726" y="3170682"/>
            <a:ext cx="3055620" cy="1077595"/>
          </a:xfrm>
          <a:prstGeom prst="rect">
            <a:avLst/>
          </a:prstGeom>
          <a:ln w="28955">
            <a:solidFill>
              <a:srgbClr val="5B9BD4"/>
            </a:solidFill>
          </a:ln>
        </p:spPr>
        <p:txBody>
          <a:bodyPr vert="horz" wrap="square" lIns="0" tIns="20320" rIns="0" bIns="0" rtlCol="0">
            <a:spAutoFit/>
          </a:bodyPr>
          <a:lstStyle/>
          <a:p>
            <a:pPr marL="534670" marR="530860" indent="426720">
              <a:lnSpc>
                <a:spcPct val="100000"/>
              </a:lnSpc>
              <a:spcBef>
                <a:spcPts val="160"/>
              </a:spcBef>
            </a:pPr>
            <a:r>
              <a:rPr sz="3200" spc="-20" dirty="0">
                <a:latin typeface="Carlito"/>
                <a:cs typeface="Carlito"/>
              </a:rPr>
              <a:t>OTHER  </a:t>
            </a:r>
            <a:r>
              <a:rPr sz="3200" dirty="0">
                <a:latin typeface="Carlito"/>
                <a:cs typeface="Carlito"/>
              </a:rPr>
              <a:t>BUSI</a:t>
            </a:r>
            <a:r>
              <a:rPr sz="3200" spc="-15" dirty="0">
                <a:latin typeface="Carlito"/>
                <a:cs typeface="Carlito"/>
              </a:rPr>
              <a:t>N</a:t>
            </a:r>
            <a:r>
              <a:rPr sz="3200" spc="-40" dirty="0">
                <a:latin typeface="Carlito"/>
                <a:cs typeface="Carlito"/>
              </a:rPr>
              <a:t>E</a:t>
            </a:r>
            <a:r>
              <a:rPr sz="3200" spc="-5" dirty="0">
                <a:latin typeface="Carlito"/>
                <a:cs typeface="Carlito"/>
              </a:rPr>
              <a:t>S</a:t>
            </a:r>
            <a:r>
              <a:rPr sz="3200" dirty="0">
                <a:latin typeface="Carlito"/>
                <a:cs typeface="Carlito"/>
              </a:rPr>
              <a:t>S</a:t>
            </a:r>
            <a:r>
              <a:rPr sz="3200" spc="-40" dirty="0">
                <a:latin typeface="Carlito"/>
                <a:cs typeface="Carlito"/>
              </a:rPr>
              <a:t>E</a:t>
            </a:r>
            <a:r>
              <a:rPr sz="3200" dirty="0">
                <a:latin typeface="Carlito"/>
                <a:cs typeface="Carlito"/>
              </a:rPr>
              <a:t>S</a:t>
            </a:r>
            <a:endParaRPr sz="3200">
              <a:latin typeface="Carlito"/>
              <a:cs typeface="Carlito"/>
            </a:endParaRPr>
          </a:p>
        </p:txBody>
      </p:sp>
      <p:sp>
        <p:nvSpPr>
          <p:cNvPr id="11" name="object 11"/>
          <p:cNvSpPr txBox="1"/>
          <p:nvPr/>
        </p:nvSpPr>
        <p:spPr>
          <a:xfrm>
            <a:off x="8382761" y="3699509"/>
            <a:ext cx="3152140" cy="1569720"/>
          </a:xfrm>
          <a:prstGeom prst="rect">
            <a:avLst/>
          </a:prstGeom>
          <a:ln w="28955">
            <a:solidFill>
              <a:srgbClr val="EC7C30"/>
            </a:solidFill>
          </a:ln>
        </p:spPr>
        <p:txBody>
          <a:bodyPr vert="horz" wrap="square" lIns="0" tIns="19685" rIns="0" bIns="0" rtlCol="0">
            <a:spAutoFit/>
          </a:bodyPr>
          <a:lstStyle/>
          <a:p>
            <a:pPr marL="233679" marR="226695" algn="ctr">
              <a:lnSpc>
                <a:spcPct val="100000"/>
              </a:lnSpc>
              <a:spcBef>
                <a:spcPts val="155"/>
              </a:spcBef>
            </a:pPr>
            <a:r>
              <a:rPr sz="3200" dirty="0">
                <a:latin typeface="Carlito"/>
                <a:cs typeface="Carlito"/>
              </a:rPr>
              <a:t>INT</a:t>
            </a:r>
            <a:r>
              <a:rPr sz="3200" spc="-15" dirty="0">
                <a:latin typeface="Carlito"/>
                <a:cs typeface="Carlito"/>
              </a:rPr>
              <a:t>E</a:t>
            </a:r>
            <a:r>
              <a:rPr sz="3200" dirty="0">
                <a:latin typeface="Carlito"/>
                <a:cs typeface="Carlito"/>
              </a:rPr>
              <a:t>RN</a:t>
            </a:r>
            <a:r>
              <a:rPr sz="3200" spc="-270" dirty="0">
                <a:latin typeface="Carlito"/>
                <a:cs typeface="Carlito"/>
              </a:rPr>
              <a:t>A</a:t>
            </a:r>
            <a:r>
              <a:rPr sz="3200" spc="-5" dirty="0">
                <a:latin typeface="Carlito"/>
                <a:cs typeface="Carlito"/>
              </a:rPr>
              <a:t>TION</a:t>
            </a:r>
            <a:r>
              <a:rPr sz="3200" spc="-15" dirty="0">
                <a:latin typeface="Carlito"/>
                <a:cs typeface="Carlito"/>
              </a:rPr>
              <a:t>A</a:t>
            </a:r>
            <a:r>
              <a:rPr sz="3200" dirty="0">
                <a:latin typeface="Carlito"/>
                <a:cs typeface="Carlito"/>
              </a:rPr>
              <a:t>L  </a:t>
            </a:r>
            <a:r>
              <a:rPr sz="3200" spc="-5" dirty="0">
                <a:latin typeface="Carlito"/>
                <a:cs typeface="Carlito"/>
              </a:rPr>
              <a:t>AID AND  </a:t>
            </a:r>
            <a:r>
              <a:rPr sz="3200" spc="-10" dirty="0">
                <a:latin typeface="Carlito"/>
                <a:cs typeface="Carlito"/>
              </a:rPr>
              <a:t>DONORS</a:t>
            </a:r>
            <a:endParaRPr sz="3200">
              <a:latin typeface="Carlito"/>
              <a:cs typeface="Carlito"/>
            </a:endParaRPr>
          </a:p>
        </p:txBody>
      </p:sp>
      <p:sp>
        <p:nvSpPr>
          <p:cNvPr id="12" name="object 12"/>
          <p:cNvSpPr/>
          <p:nvPr/>
        </p:nvSpPr>
        <p:spPr>
          <a:xfrm>
            <a:off x="4356353" y="6089141"/>
            <a:ext cx="2148840" cy="769620"/>
          </a:xfrm>
          <a:custGeom>
            <a:avLst/>
            <a:gdLst/>
            <a:ahLst/>
            <a:cxnLst/>
            <a:rect l="l" t="t" r="r" b="b"/>
            <a:pathLst>
              <a:path w="2148840" h="769620">
                <a:moveTo>
                  <a:pt x="0" y="769620"/>
                </a:moveTo>
                <a:lnTo>
                  <a:pt x="2148840" y="769620"/>
                </a:lnTo>
                <a:lnTo>
                  <a:pt x="2148840" y="0"/>
                </a:lnTo>
                <a:lnTo>
                  <a:pt x="0" y="0"/>
                </a:lnTo>
                <a:lnTo>
                  <a:pt x="0" y="769620"/>
                </a:lnTo>
                <a:close/>
              </a:path>
            </a:pathLst>
          </a:custGeom>
          <a:ln w="28956">
            <a:solidFill>
              <a:srgbClr val="000000"/>
            </a:solidFill>
          </a:ln>
        </p:spPr>
        <p:txBody>
          <a:bodyPr wrap="square" lIns="0" tIns="0" rIns="0" bIns="0" rtlCol="0"/>
          <a:lstStyle/>
          <a:p>
            <a:endParaRPr/>
          </a:p>
        </p:txBody>
      </p:sp>
      <p:sp>
        <p:nvSpPr>
          <p:cNvPr id="13" name="object 13"/>
          <p:cNvSpPr txBox="1"/>
          <p:nvPr/>
        </p:nvSpPr>
        <p:spPr>
          <a:xfrm>
            <a:off x="4641341" y="6086347"/>
            <a:ext cx="1577975" cy="696595"/>
          </a:xfrm>
          <a:prstGeom prst="rect">
            <a:avLst/>
          </a:prstGeom>
        </p:spPr>
        <p:txBody>
          <a:bodyPr vert="horz" wrap="square" lIns="0" tIns="12700" rIns="0" bIns="0" rtlCol="0">
            <a:spAutoFit/>
          </a:bodyPr>
          <a:lstStyle/>
          <a:p>
            <a:pPr marL="12700">
              <a:lnSpc>
                <a:spcPct val="100000"/>
              </a:lnSpc>
              <a:spcBef>
                <a:spcPts val="100"/>
              </a:spcBef>
            </a:pPr>
            <a:r>
              <a:rPr sz="4400" spc="-120" dirty="0">
                <a:latin typeface="Carlito"/>
                <a:cs typeface="Carlito"/>
              </a:rPr>
              <a:t>O</a:t>
            </a:r>
            <a:r>
              <a:rPr sz="4400" spc="-5" dirty="0">
                <a:latin typeface="Carlito"/>
                <a:cs typeface="Carlito"/>
              </a:rPr>
              <a:t>THER</a:t>
            </a:r>
            <a:endParaRPr sz="4400">
              <a:latin typeface="Carlito"/>
              <a:cs typeface="Carlito"/>
            </a:endParaRPr>
          </a:p>
        </p:txBody>
      </p:sp>
      <p:sp>
        <p:nvSpPr>
          <p:cNvPr id="14" name="object 14"/>
          <p:cNvSpPr txBox="1"/>
          <p:nvPr/>
        </p:nvSpPr>
        <p:spPr>
          <a:xfrm>
            <a:off x="3697985" y="4682490"/>
            <a:ext cx="3594100" cy="1077595"/>
          </a:xfrm>
          <a:prstGeom prst="rect">
            <a:avLst/>
          </a:prstGeom>
          <a:ln w="28955">
            <a:solidFill>
              <a:srgbClr val="5B9BD4"/>
            </a:solidFill>
          </a:ln>
        </p:spPr>
        <p:txBody>
          <a:bodyPr vert="horz" wrap="square" lIns="0" tIns="20320" rIns="0" bIns="0" rtlCol="0">
            <a:spAutoFit/>
          </a:bodyPr>
          <a:lstStyle/>
          <a:p>
            <a:pPr marL="149860" marR="142875" indent="1082040">
              <a:lnSpc>
                <a:spcPct val="100000"/>
              </a:lnSpc>
              <a:spcBef>
                <a:spcPts val="160"/>
              </a:spcBef>
            </a:pPr>
            <a:r>
              <a:rPr sz="3200" spc="-20" dirty="0">
                <a:latin typeface="Carlito"/>
                <a:cs typeface="Carlito"/>
              </a:rPr>
              <a:t>OTHER  </a:t>
            </a:r>
            <a:r>
              <a:rPr sz="3200" spc="-10" dirty="0">
                <a:latin typeface="Carlito"/>
                <a:cs typeface="Carlito"/>
              </a:rPr>
              <a:t>GROUPS </a:t>
            </a:r>
            <a:r>
              <a:rPr sz="3200" spc="-5" dirty="0">
                <a:latin typeface="Carlito"/>
                <a:cs typeface="Carlito"/>
              </a:rPr>
              <a:t>OF</a:t>
            </a:r>
            <a:r>
              <a:rPr sz="3200" spc="-60" dirty="0">
                <a:latin typeface="Carlito"/>
                <a:cs typeface="Carlito"/>
              </a:rPr>
              <a:t> </a:t>
            </a:r>
            <a:r>
              <a:rPr sz="3200" spc="-10" dirty="0">
                <a:latin typeface="Carlito"/>
                <a:cs typeface="Carlito"/>
              </a:rPr>
              <a:t>PEOPLE</a:t>
            </a:r>
            <a:endParaRPr sz="3200">
              <a:latin typeface="Carlito"/>
              <a:cs typeface="Carl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63346" y="1447038"/>
            <a:ext cx="8699500" cy="4953762"/>
          </a:xfrm>
          <a:custGeom>
            <a:avLst/>
            <a:gdLst/>
            <a:ahLst/>
            <a:cxnLst/>
            <a:rect l="l" t="t" r="r" b="b"/>
            <a:pathLst>
              <a:path w="8699500" h="3474720">
                <a:moveTo>
                  <a:pt x="0" y="3474720"/>
                </a:moveTo>
                <a:lnTo>
                  <a:pt x="8698992" y="3474720"/>
                </a:lnTo>
                <a:lnTo>
                  <a:pt x="8698992" y="0"/>
                </a:lnTo>
                <a:lnTo>
                  <a:pt x="0" y="0"/>
                </a:lnTo>
                <a:lnTo>
                  <a:pt x="0" y="3474720"/>
                </a:lnTo>
                <a:close/>
              </a:path>
            </a:pathLst>
          </a:custGeom>
          <a:ln w="38100">
            <a:solidFill>
              <a:srgbClr val="EC7C30"/>
            </a:solidFill>
          </a:ln>
        </p:spPr>
        <p:txBody>
          <a:bodyPr wrap="square" lIns="0" tIns="0" rIns="0" bIns="0" rtlCol="0"/>
          <a:lstStyle/>
          <a:p>
            <a:endParaRPr/>
          </a:p>
        </p:txBody>
      </p:sp>
      <p:sp>
        <p:nvSpPr>
          <p:cNvPr id="4" name="object 4"/>
          <p:cNvSpPr txBox="1"/>
          <p:nvPr/>
        </p:nvSpPr>
        <p:spPr>
          <a:xfrm>
            <a:off x="997915" y="1676400"/>
            <a:ext cx="8430362" cy="4106252"/>
          </a:xfrm>
          <a:prstGeom prst="rect">
            <a:avLst/>
          </a:prstGeom>
        </p:spPr>
        <p:txBody>
          <a:bodyPr vert="horz" wrap="square" lIns="0" tIns="139700" rIns="0" bIns="0" rtlCol="0">
            <a:spAutoFit/>
          </a:bodyPr>
          <a:lstStyle/>
          <a:p>
            <a:pPr marL="12700">
              <a:lnSpc>
                <a:spcPct val="100000"/>
              </a:lnSpc>
              <a:spcBef>
                <a:spcPts val="1100"/>
              </a:spcBef>
              <a:tabLst>
                <a:tab pos="1823085" algn="l"/>
              </a:tabLst>
            </a:pPr>
            <a:r>
              <a:rPr lang="en-US" sz="2400" spc="-5" dirty="0">
                <a:latin typeface="Carlito"/>
                <a:cs typeface="Carlito"/>
              </a:rPr>
              <a:t>10.00</a:t>
            </a:r>
            <a:r>
              <a:rPr sz="2400" dirty="0">
                <a:latin typeface="Carlito"/>
                <a:cs typeface="Carlito"/>
              </a:rPr>
              <a:t>– </a:t>
            </a:r>
            <a:r>
              <a:rPr sz="2400" spc="-5" dirty="0">
                <a:latin typeface="Carlito"/>
                <a:cs typeface="Carlito"/>
              </a:rPr>
              <a:t>1</a:t>
            </a:r>
            <a:r>
              <a:rPr lang="en-US" sz="2400" spc="-5" dirty="0">
                <a:latin typeface="Carlito"/>
                <a:cs typeface="Carlito"/>
              </a:rPr>
              <a:t>0.40</a:t>
            </a:r>
            <a:r>
              <a:rPr sz="2400" spc="-5" dirty="0">
                <a:latin typeface="Carlito"/>
                <a:cs typeface="Carlito"/>
              </a:rPr>
              <a:t>	</a:t>
            </a:r>
            <a:r>
              <a:rPr lang="en-US" sz="2400" spc="-25" dirty="0" err="1">
                <a:latin typeface="Carlito"/>
                <a:cs typeface="Carlito"/>
              </a:rPr>
              <a:t>Upoznavanje</a:t>
            </a:r>
            <a:r>
              <a:rPr lang="en-US" sz="2400" spc="-25" dirty="0">
                <a:latin typeface="Carlito"/>
                <a:cs typeface="Carlito"/>
              </a:rPr>
              <a:t>; </a:t>
            </a:r>
            <a:r>
              <a:rPr lang="sr-Latn-RS" sz="2400" spc="-25" dirty="0">
                <a:latin typeface="Carlito"/>
                <a:cs typeface="Carlito"/>
              </a:rPr>
              <a:t>Zajedno o socijalnom preduzetništvu</a:t>
            </a:r>
            <a:endParaRPr sz="2400" dirty="0">
              <a:latin typeface="Carlito"/>
              <a:cs typeface="Carlito"/>
            </a:endParaRPr>
          </a:p>
          <a:p>
            <a:pPr marL="12700">
              <a:lnSpc>
                <a:spcPct val="100000"/>
              </a:lnSpc>
              <a:spcBef>
                <a:spcPts val="994"/>
              </a:spcBef>
              <a:tabLst>
                <a:tab pos="1823720" algn="l"/>
              </a:tabLst>
            </a:pPr>
            <a:r>
              <a:rPr lang="sr-Latn-RS" sz="2400" spc="-5" dirty="0">
                <a:latin typeface="Carlito"/>
                <a:cs typeface="Carlito"/>
              </a:rPr>
              <a:t>10</a:t>
            </a:r>
            <a:r>
              <a:rPr sz="2400" spc="-5" dirty="0">
                <a:latin typeface="Carlito"/>
                <a:cs typeface="Carlito"/>
              </a:rPr>
              <a:t>.4</a:t>
            </a:r>
            <a:r>
              <a:rPr lang="sr-Latn-RS" sz="2400" spc="-5" dirty="0">
                <a:latin typeface="Carlito"/>
                <a:cs typeface="Carlito"/>
              </a:rPr>
              <a:t>0</a:t>
            </a:r>
            <a:r>
              <a:rPr sz="2400" spc="-10" dirty="0">
                <a:latin typeface="Carlito"/>
                <a:cs typeface="Carlito"/>
              </a:rPr>
              <a:t> </a:t>
            </a:r>
            <a:r>
              <a:rPr sz="2400" dirty="0">
                <a:latin typeface="Carlito"/>
                <a:cs typeface="Carlito"/>
              </a:rPr>
              <a:t>–</a:t>
            </a:r>
            <a:r>
              <a:rPr sz="2400" spc="5" dirty="0">
                <a:latin typeface="Carlito"/>
                <a:cs typeface="Carlito"/>
              </a:rPr>
              <a:t> </a:t>
            </a:r>
            <a:r>
              <a:rPr sz="2400" spc="-5" dirty="0">
                <a:latin typeface="Carlito"/>
                <a:cs typeface="Carlito"/>
              </a:rPr>
              <a:t>1</a:t>
            </a:r>
            <a:r>
              <a:rPr lang="sr-Latn-RS" sz="2400" spc="-5" dirty="0">
                <a:latin typeface="Carlito"/>
                <a:cs typeface="Carlito"/>
              </a:rPr>
              <a:t>2</a:t>
            </a:r>
            <a:r>
              <a:rPr sz="2400" spc="-5" dirty="0">
                <a:latin typeface="Carlito"/>
                <a:cs typeface="Carlito"/>
              </a:rPr>
              <a:t>.</a:t>
            </a:r>
            <a:r>
              <a:rPr lang="sr-Latn-RS" sz="2400" spc="-5" dirty="0">
                <a:latin typeface="Carlito"/>
                <a:cs typeface="Carlito"/>
              </a:rPr>
              <a:t>10</a:t>
            </a:r>
            <a:r>
              <a:rPr sz="2400" spc="-5" dirty="0">
                <a:latin typeface="Carlito"/>
                <a:cs typeface="Carlito"/>
              </a:rPr>
              <a:t>	</a:t>
            </a:r>
            <a:r>
              <a:rPr lang="sr-Latn-RS" sz="2400" spc="-5" dirty="0">
                <a:latin typeface="Carlito"/>
                <a:cs typeface="Carlito"/>
              </a:rPr>
              <a:t>Društveni uticaj: Osnove, metodologija i primer Dobre Torbe</a:t>
            </a:r>
            <a:endParaRPr sz="2400" dirty="0">
              <a:latin typeface="Carlito"/>
              <a:cs typeface="Carlito"/>
            </a:endParaRPr>
          </a:p>
          <a:p>
            <a:pPr marL="12700">
              <a:lnSpc>
                <a:spcPct val="100000"/>
              </a:lnSpc>
              <a:spcBef>
                <a:spcPts val="1010"/>
              </a:spcBef>
              <a:tabLst>
                <a:tab pos="1823085" algn="l"/>
              </a:tabLst>
            </a:pPr>
            <a:r>
              <a:rPr sz="2400" spc="-5" dirty="0">
                <a:latin typeface="Carlito"/>
                <a:cs typeface="Carlito"/>
              </a:rPr>
              <a:t>1</a:t>
            </a:r>
            <a:r>
              <a:rPr lang="sr-Latn-RS" sz="2400" spc="-5" dirty="0">
                <a:latin typeface="Carlito"/>
                <a:cs typeface="Carlito"/>
              </a:rPr>
              <a:t>2</a:t>
            </a:r>
            <a:r>
              <a:rPr sz="2400" spc="-5" dirty="0">
                <a:latin typeface="Carlito"/>
                <a:cs typeface="Carlito"/>
              </a:rPr>
              <a:t>.</a:t>
            </a:r>
            <a:r>
              <a:rPr lang="sr-Latn-RS" sz="2400" spc="-5" dirty="0">
                <a:latin typeface="Carlito"/>
                <a:cs typeface="Carlito"/>
              </a:rPr>
              <a:t>10</a:t>
            </a:r>
            <a:r>
              <a:rPr sz="2400" spc="-10" dirty="0">
                <a:latin typeface="Carlito"/>
                <a:cs typeface="Carlito"/>
              </a:rPr>
              <a:t> </a:t>
            </a:r>
            <a:r>
              <a:rPr sz="2400" dirty="0">
                <a:latin typeface="Carlito"/>
                <a:cs typeface="Carlito"/>
              </a:rPr>
              <a:t>–</a:t>
            </a:r>
            <a:r>
              <a:rPr sz="2400" spc="5" dirty="0">
                <a:latin typeface="Carlito"/>
                <a:cs typeface="Carlito"/>
              </a:rPr>
              <a:t> </a:t>
            </a:r>
            <a:r>
              <a:rPr sz="2400" spc="-10" dirty="0">
                <a:latin typeface="Carlito"/>
                <a:cs typeface="Carlito"/>
              </a:rPr>
              <a:t>1</a:t>
            </a:r>
            <a:r>
              <a:rPr lang="sr-Latn-RS" sz="2400" spc="-10" dirty="0">
                <a:latin typeface="Carlito"/>
                <a:cs typeface="Carlito"/>
              </a:rPr>
              <a:t>2</a:t>
            </a:r>
            <a:r>
              <a:rPr sz="2400" spc="-10" dirty="0">
                <a:latin typeface="Carlito"/>
                <a:cs typeface="Carlito"/>
              </a:rPr>
              <a:t>.</a:t>
            </a:r>
            <a:r>
              <a:rPr lang="en-US" sz="2400" spc="-10" dirty="0">
                <a:latin typeface="Carlito"/>
                <a:cs typeface="Carlito"/>
              </a:rPr>
              <a:t>30</a:t>
            </a:r>
            <a:r>
              <a:rPr sz="2400" spc="-10" dirty="0">
                <a:latin typeface="Carlito"/>
                <a:cs typeface="Carlito"/>
              </a:rPr>
              <a:t>	</a:t>
            </a:r>
            <a:r>
              <a:rPr lang="sr-Latn-RS" sz="2400" spc="-5" dirty="0">
                <a:latin typeface="Carlito"/>
                <a:cs typeface="Carlito"/>
              </a:rPr>
              <a:t>Pauza za kafu </a:t>
            </a:r>
            <a:endParaRPr sz="2400" dirty="0">
              <a:latin typeface="Carlito"/>
              <a:cs typeface="Carlito"/>
            </a:endParaRPr>
          </a:p>
          <a:p>
            <a:pPr marL="12700">
              <a:lnSpc>
                <a:spcPct val="100000"/>
              </a:lnSpc>
              <a:spcBef>
                <a:spcPts val="994"/>
              </a:spcBef>
            </a:pPr>
            <a:r>
              <a:rPr sz="2400" spc="-5" dirty="0">
                <a:latin typeface="Carlito"/>
                <a:cs typeface="Carlito"/>
              </a:rPr>
              <a:t>1</a:t>
            </a:r>
            <a:r>
              <a:rPr lang="sr-Latn-RS" sz="2400" spc="-5" dirty="0">
                <a:latin typeface="Carlito"/>
                <a:cs typeface="Carlito"/>
              </a:rPr>
              <a:t>2.30</a:t>
            </a:r>
            <a:r>
              <a:rPr sz="2400" spc="-5" dirty="0">
                <a:latin typeface="Carlito"/>
                <a:cs typeface="Carlito"/>
              </a:rPr>
              <a:t> </a:t>
            </a:r>
            <a:r>
              <a:rPr sz="2400" dirty="0">
                <a:latin typeface="Carlito"/>
                <a:cs typeface="Carlito"/>
              </a:rPr>
              <a:t>– </a:t>
            </a:r>
            <a:r>
              <a:rPr sz="2400" spc="-10" dirty="0">
                <a:latin typeface="Carlito"/>
                <a:cs typeface="Carlito"/>
              </a:rPr>
              <a:t>1</a:t>
            </a:r>
            <a:r>
              <a:rPr lang="sr-Latn-RS" sz="2400" spc="-10" dirty="0">
                <a:latin typeface="Carlito"/>
                <a:cs typeface="Carlito"/>
              </a:rPr>
              <a:t>3.15</a:t>
            </a:r>
            <a:r>
              <a:rPr sz="2400" spc="-10" dirty="0">
                <a:latin typeface="Carlito"/>
                <a:cs typeface="Carlito"/>
              </a:rPr>
              <a:t> </a:t>
            </a:r>
            <a:r>
              <a:rPr lang="pl-PL" sz="2400" b="0" i="0" dirty="0">
                <a:solidFill>
                  <a:srgbClr val="000000"/>
                </a:solidFill>
                <a:effectLst/>
                <a:latin typeface="Calibri" panose="020F0502020204030204" pitchFamily="34" charset="0"/>
              </a:rPr>
              <a:t>Merenje društvenog uticaja u praksi - Individualni rad na TOC-u</a:t>
            </a:r>
          </a:p>
          <a:p>
            <a:pPr marL="12700">
              <a:lnSpc>
                <a:spcPct val="100000"/>
              </a:lnSpc>
              <a:spcBef>
                <a:spcPts val="994"/>
              </a:spcBef>
            </a:pPr>
            <a:r>
              <a:rPr sz="2400" spc="-10" dirty="0">
                <a:latin typeface="Carlito"/>
                <a:cs typeface="Carlito"/>
              </a:rPr>
              <a:t>1</a:t>
            </a:r>
            <a:r>
              <a:rPr lang="sr-Latn-RS" sz="2400" spc="-10" dirty="0">
                <a:latin typeface="Carlito"/>
                <a:cs typeface="Carlito"/>
              </a:rPr>
              <a:t>3.15 – 14.15 </a:t>
            </a:r>
            <a:r>
              <a:rPr lang="en-US" sz="2400" b="0" i="0" dirty="0" err="1">
                <a:solidFill>
                  <a:srgbClr val="000000"/>
                </a:solidFill>
                <a:effectLst/>
                <a:latin typeface="Calibri" panose="020F0502020204030204" pitchFamily="34" charset="0"/>
              </a:rPr>
              <a:t>Predstavl</a:t>
            </a:r>
            <a:r>
              <a:rPr lang="sr-Latn-RS" sz="2400" b="0" i="0" dirty="0">
                <a:solidFill>
                  <a:srgbClr val="000000"/>
                </a:solidFill>
                <a:effectLst/>
                <a:latin typeface="Calibri" panose="020F0502020204030204" pitchFamily="34" charset="0"/>
              </a:rPr>
              <a:t>janje</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individualnih</a:t>
            </a:r>
            <a:r>
              <a:rPr lang="en-US" sz="2400" b="0" i="0" dirty="0">
                <a:solidFill>
                  <a:srgbClr val="000000"/>
                </a:solidFill>
                <a:effectLst/>
                <a:latin typeface="Calibri" panose="020F0502020204030204" pitchFamily="34" charset="0"/>
              </a:rPr>
              <a:t> TOC</a:t>
            </a:r>
            <a:r>
              <a:rPr lang="sr-Latn-RS" sz="2400" b="0" i="0" dirty="0">
                <a:solidFill>
                  <a:srgbClr val="000000"/>
                </a:solidFill>
                <a:effectLst/>
                <a:latin typeface="Calibri" panose="020F0502020204030204" pitchFamily="34" charset="0"/>
              </a:rPr>
              <a:t> -</a:t>
            </a:r>
            <a:r>
              <a:rPr lang="en-US" sz="2400" b="0" i="0" dirty="0">
                <a:solidFill>
                  <a:srgbClr val="000000"/>
                </a:solidFill>
                <a:effectLst/>
                <a:latin typeface="Calibri" panose="020F0502020204030204" pitchFamily="34" charset="0"/>
              </a:rPr>
              <a:t>ova </a:t>
            </a:r>
            <a:r>
              <a:rPr lang="en-US" sz="2400" b="0" i="0" dirty="0" err="1">
                <a:solidFill>
                  <a:srgbClr val="000000"/>
                </a:solidFill>
                <a:effectLst/>
                <a:latin typeface="Calibri" panose="020F0502020204030204" pitchFamily="34" charset="0"/>
              </a:rPr>
              <a:t>i</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zajednička</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diskusija</a:t>
            </a:r>
            <a:endParaRPr sz="2400" b="1" dirty="0">
              <a:latin typeface="Carlito"/>
              <a:cs typeface="Carlito"/>
            </a:endParaRPr>
          </a:p>
          <a:p>
            <a:pPr marL="12700">
              <a:lnSpc>
                <a:spcPct val="100000"/>
              </a:lnSpc>
              <a:spcBef>
                <a:spcPts val="994"/>
              </a:spcBef>
            </a:pPr>
            <a:r>
              <a:rPr lang="en-US" sz="2400" spc="-5" dirty="0">
                <a:latin typeface="Carlito"/>
                <a:cs typeface="Carlito"/>
              </a:rPr>
              <a:t>1</a:t>
            </a:r>
            <a:r>
              <a:rPr lang="sr-Latn-RS" sz="2400" spc="-5" dirty="0">
                <a:latin typeface="Carlito"/>
                <a:cs typeface="Carlito"/>
              </a:rPr>
              <a:t>4.15 – 14.45 Zatvaranje dana i sumiranje utisaka</a:t>
            </a:r>
            <a:endParaRPr sz="2400" dirty="0">
              <a:latin typeface="Carlito"/>
              <a:cs typeface="Carlito"/>
            </a:endParaRPr>
          </a:p>
        </p:txBody>
      </p:sp>
      <p:sp>
        <p:nvSpPr>
          <p:cNvPr id="5" name="object 5"/>
          <p:cNvSpPr/>
          <p:nvPr/>
        </p:nvSpPr>
        <p:spPr>
          <a:xfrm>
            <a:off x="862583" y="10667"/>
            <a:ext cx="11329670" cy="830580"/>
          </a:xfrm>
          <a:custGeom>
            <a:avLst/>
            <a:gdLst/>
            <a:ahLst/>
            <a:cxnLst/>
            <a:rect l="l" t="t" r="r" b="b"/>
            <a:pathLst>
              <a:path w="11329670" h="830580">
                <a:moveTo>
                  <a:pt x="11329416" y="0"/>
                </a:moveTo>
                <a:lnTo>
                  <a:pt x="0" y="0"/>
                </a:lnTo>
                <a:lnTo>
                  <a:pt x="0" y="830579"/>
                </a:lnTo>
                <a:lnTo>
                  <a:pt x="11329416" y="830579"/>
                </a:lnTo>
                <a:lnTo>
                  <a:pt x="11329416" y="0"/>
                </a:lnTo>
                <a:close/>
              </a:path>
            </a:pathLst>
          </a:custGeom>
          <a:solidFill>
            <a:srgbClr val="92D050"/>
          </a:solidFill>
        </p:spPr>
        <p:txBody>
          <a:bodyPr wrap="square" lIns="0" tIns="0" rIns="0" bIns="0" rtlCol="0"/>
          <a:lstStyle/>
          <a:p>
            <a:endParaRPr/>
          </a:p>
        </p:txBody>
      </p:sp>
      <p:sp>
        <p:nvSpPr>
          <p:cNvPr id="6" name="object 6"/>
          <p:cNvSpPr txBox="1">
            <a:spLocks noGrp="1"/>
          </p:cNvSpPr>
          <p:nvPr>
            <p:ph type="title"/>
          </p:nvPr>
        </p:nvSpPr>
        <p:spPr>
          <a:xfrm>
            <a:off x="942238" y="23621"/>
            <a:ext cx="3804920" cy="756920"/>
          </a:xfrm>
          <a:prstGeom prst="rect">
            <a:avLst/>
          </a:prstGeom>
        </p:spPr>
        <p:txBody>
          <a:bodyPr vert="horz" wrap="square" lIns="0" tIns="12700" rIns="0" bIns="0" rtlCol="0">
            <a:spAutoFit/>
          </a:bodyPr>
          <a:lstStyle/>
          <a:p>
            <a:pPr marL="12700" marR="5080">
              <a:lnSpc>
                <a:spcPct val="100000"/>
              </a:lnSpc>
              <a:spcBef>
                <a:spcPts val="100"/>
              </a:spcBef>
            </a:pPr>
            <a:r>
              <a:rPr sz="2400" b="1" spc="-35" dirty="0">
                <a:latin typeface="Carlito"/>
                <a:cs typeface="Carlito"/>
              </a:rPr>
              <a:t>IMPACT </a:t>
            </a:r>
            <a:r>
              <a:rPr sz="2400" b="1" spc="-5" dirty="0">
                <a:latin typeface="Carlito"/>
                <a:cs typeface="Carlito"/>
              </a:rPr>
              <a:t>MEASUREMENT  </a:t>
            </a:r>
            <a:r>
              <a:rPr sz="2400" b="1" spc="-20" dirty="0">
                <a:latin typeface="Carlito"/>
                <a:cs typeface="Carlito"/>
              </a:rPr>
              <a:t>AGENDA</a:t>
            </a:r>
            <a:r>
              <a:rPr sz="2400" b="1" spc="-25" dirty="0">
                <a:latin typeface="Carlito"/>
                <a:cs typeface="Carlito"/>
              </a:rPr>
              <a:t> </a:t>
            </a:r>
            <a:r>
              <a:rPr sz="2400" b="1" spc="-70" dirty="0">
                <a:latin typeface="Carlito"/>
                <a:cs typeface="Carlito"/>
              </a:rPr>
              <a:t>TODAY</a:t>
            </a:r>
            <a:endParaRPr sz="2400" dirty="0">
              <a:latin typeface="Carlito"/>
              <a:cs typeface="Carl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90946" y="1915414"/>
            <a:ext cx="6293485" cy="2967355"/>
          </a:xfrm>
          <a:prstGeom prst="rect">
            <a:avLst/>
          </a:prstGeom>
        </p:spPr>
        <p:txBody>
          <a:bodyPr vert="horz" wrap="square" lIns="0" tIns="88900" rIns="0" bIns="0" rtlCol="0">
            <a:spAutoFit/>
          </a:bodyPr>
          <a:lstStyle/>
          <a:p>
            <a:pPr marL="469900" indent="-457200">
              <a:lnSpc>
                <a:spcPct val="100000"/>
              </a:lnSpc>
              <a:spcBef>
                <a:spcPts val="700"/>
              </a:spcBef>
              <a:buFont typeface="Arial"/>
              <a:buChar char="•"/>
              <a:tabLst>
                <a:tab pos="469265" algn="l"/>
                <a:tab pos="469900" algn="l"/>
              </a:tabLst>
            </a:pPr>
            <a:r>
              <a:rPr sz="2400" spc="-10" dirty="0">
                <a:latin typeface="Carlito"/>
                <a:cs typeface="Carlito"/>
              </a:rPr>
              <a:t>How </a:t>
            </a:r>
            <a:r>
              <a:rPr sz="2400" spc="-15" dirty="0">
                <a:latin typeface="Carlito"/>
                <a:cs typeface="Carlito"/>
              </a:rPr>
              <a:t>to </a:t>
            </a:r>
            <a:r>
              <a:rPr sz="2400" spc="-10" dirty="0">
                <a:latin typeface="Carlito"/>
                <a:cs typeface="Carlito"/>
              </a:rPr>
              <a:t>measure </a:t>
            </a:r>
            <a:r>
              <a:rPr sz="2400" spc="-5" dirty="0">
                <a:latin typeface="Carlito"/>
                <a:cs typeface="Carlito"/>
              </a:rPr>
              <a:t>social </a:t>
            </a:r>
            <a:r>
              <a:rPr sz="2400" dirty="0">
                <a:latin typeface="Carlito"/>
                <a:cs typeface="Carlito"/>
              </a:rPr>
              <a:t>impact</a:t>
            </a:r>
            <a:endParaRPr sz="2400">
              <a:latin typeface="Carlito"/>
              <a:cs typeface="Carlito"/>
            </a:endParaRPr>
          </a:p>
          <a:p>
            <a:pPr marL="469900" indent="-457200">
              <a:lnSpc>
                <a:spcPct val="100000"/>
              </a:lnSpc>
              <a:spcBef>
                <a:spcPts val="600"/>
              </a:spcBef>
              <a:buFont typeface="Arial"/>
              <a:buChar char="•"/>
              <a:tabLst>
                <a:tab pos="469265" algn="l"/>
                <a:tab pos="469900" algn="l"/>
              </a:tabLst>
            </a:pPr>
            <a:r>
              <a:rPr sz="2400" spc="-10" dirty="0">
                <a:latin typeface="Carlito"/>
                <a:cs typeface="Carlito"/>
              </a:rPr>
              <a:t>How </a:t>
            </a:r>
            <a:r>
              <a:rPr sz="2400" spc="-15" dirty="0">
                <a:latin typeface="Carlito"/>
                <a:cs typeface="Carlito"/>
              </a:rPr>
              <a:t>to </a:t>
            </a:r>
            <a:r>
              <a:rPr sz="2400" spc="-10" dirty="0">
                <a:latin typeface="Carlito"/>
                <a:cs typeface="Carlito"/>
              </a:rPr>
              <a:t>define</a:t>
            </a:r>
            <a:r>
              <a:rPr sz="2400" spc="5" dirty="0">
                <a:latin typeface="Carlito"/>
                <a:cs typeface="Carlito"/>
              </a:rPr>
              <a:t> </a:t>
            </a:r>
            <a:r>
              <a:rPr sz="2400" spc="-15" dirty="0">
                <a:latin typeface="Carlito"/>
                <a:cs typeface="Carlito"/>
              </a:rPr>
              <a:t>indicators</a:t>
            </a:r>
            <a:endParaRPr sz="2400">
              <a:latin typeface="Carlito"/>
              <a:cs typeface="Carlito"/>
            </a:endParaRPr>
          </a:p>
          <a:p>
            <a:pPr marL="469900" marR="5080" indent="-457200">
              <a:lnSpc>
                <a:spcPct val="100000"/>
              </a:lnSpc>
              <a:spcBef>
                <a:spcPts val="600"/>
              </a:spcBef>
              <a:buFont typeface="Arial"/>
              <a:buChar char="•"/>
              <a:tabLst>
                <a:tab pos="469265" algn="l"/>
                <a:tab pos="469900" algn="l"/>
              </a:tabLst>
            </a:pPr>
            <a:r>
              <a:rPr sz="2400" spc="-10" dirty="0">
                <a:latin typeface="Carlito"/>
                <a:cs typeface="Carlito"/>
              </a:rPr>
              <a:t>How </a:t>
            </a:r>
            <a:r>
              <a:rPr sz="2400" spc="-15" dirty="0">
                <a:latin typeface="Carlito"/>
                <a:cs typeface="Carlito"/>
              </a:rPr>
              <a:t>to understand </a:t>
            </a:r>
            <a:r>
              <a:rPr sz="2400" spc="-10" dirty="0">
                <a:latin typeface="Carlito"/>
                <a:cs typeface="Carlito"/>
              </a:rPr>
              <a:t>what </a:t>
            </a:r>
            <a:r>
              <a:rPr sz="2400" dirty="0">
                <a:latin typeface="Carlito"/>
                <a:cs typeface="Carlito"/>
              </a:rPr>
              <a:t>is </a:t>
            </a:r>
            <a:r>
              <a:rPr sz="2400" spc="-10" dirty="0">
                <a:latin typeface="Carlito"/>
                <a:cs typeface="Carlito"/>
              </a:rPr>
              <a:t>important </a:t>
            </a:r>
            <a:r>
              <a:rPr sz="2400" dirty="0">
                <a:latin typeface="Carlito"/>
                <a:cs typeface="Carlito"/>
              </a:rPr>
              <a:t>and </a:t>
            </a:r>
            <a:r>
              <a:rPr sz="2400" spc="-15" dirty="0">
                <a:latin typeface="Carlito"/>
                <a:cs typeface="Carlito"/>
              </a:rPr>
              <a:t>start  </a:t>
            </a:r>
            <a:r>
              <a:rPr sz="2400" spc="-5" dirty="0">
                <a:latin typeface="Carlito"/>
                <a:cs typeface="Carlito"/>
              </a:rPr>
              <a:t>simple</a:t>
            </a:r>
            <a:endParaRPr sz="2400">
              <a:latin typeface="Carlito"/>
              <a:cs typeface="Carlito"/>
            </a:endParaRPr>
          </a:p>
          <a:p>
            <a:pPr marL="469900" marR="847090" indent="-457200">
              <a:lnSpc>
                <a:spcPct val="100000"/>
              </a:lnSpc>
              <a:spcBef>
                <a:spcPts val="600"/>
              </a:spcBef>
              <a:buFont typeface="Arial"/>
              <a:buChar char="•"/>
              <a:tabLst>
                <a:tab pos="469265" algn="l"/>
                <a:tab pos="469900" algn="l"/>
              </a:tabLst>
            </a:pPr>
            <a:r>
              <a:rPr sz="2400" spc="-10" dirty="0">
                <a:latin typeface="Carlito"/>
                <a:cs typeface="Carlito"/>
              </a:rPr>
              <a:t>How </a:t>
            </a:r>
            <a:r>
              <a:rPr sz="2400" spc="-15" dirty="0">
                <a:latin typeface="Carlito"/>
                <a:cs typeface="Carlito"/>
              </a:rPr>
              <a:t>to </a:t>
            </a:r>
            <a:r>
              <a:rPr sz="2400" spc="-10" dirty="0">
                <a:latin typeface="Carlito"/>
                <a:cs typeface="Carlito"/>
              </a:rPr>
              <a:t>measure </a:t>
            </a:r>
            <a:r>
              <a:rPr sz="2400" spc="-5" dirty="0">
                <a:latin typeface="Carlito"/>
                <a:cs typeface="Carlito"/>
              </a:rPr>
              <a:t>something </a:t>
            </a:r>
            <a:r>
              <a:rPr sz="2400" dirty="0">
                <a:latin typeface="Carlito"/>
                <a:cs typeface="Carlito"/>
              </a:rPr>
              <a:t>which is </a:t>
            </a:r>
            <a:r>
              <a:rPr sz="2400" spc="-10" dirty="0">
                <a:latin typeface="Carlito"/>
                <a:cs typeface="Carlito"/>
              </a:rPr>
              <a:t>not  </a:t>
            </a:r>
            <a:r>
              <a:rPr sz="2400" spc="-5" dirty="0">
                <a:latin typeface="Carlito"/>
                <a:cs typeface="Carlito"/>
              </a:rPr>
              <a:t>quantifiable?</a:t>
            </a:r>
            <a:endParaRPr sz="2400">
              <a:latin typeface="Carlito"/>
              <a:cs typeface="Carlito"/>
            </a:endParaRPr>
          </a:p>
          <a:p>
            <a:pPr marL="469900" indent="-457200">
              <a:lnSpc>
                <a:spcPct val="100000"/>
              </a:lnSpc>
              <a:spcBef>
                <a:spcPts val="600"/>
              </a:spcBef>
              <a:buFont typeface="Arial"/>
              <a:buChar char="•"/>
              <a:tabLst>
                <a:tab pos="469265" algn="l"/>
                <a:tab pos="469900" algn="l"/>
              </a:tabLst>
            </a:pPr>
            <a:r>
              <a:rPr sz="2400" spc="-10" dirty="0">
                <a:latin typeface="Carlito"/>
                <a:cs typeface="Carlito"/>
              </a:rPr>
              <a:t>How </a:t>
            </a:r>
            <a:r>
              <a:rPr sz="2400" spc="-15" dirty="0">
                <a:latin typeface="Carlito"/>
                <a:cs typeface="Carlito"/>
              </a:rPr>
              <a:t>to </a:t>
            </a:r>
            <a:r>
              <a:rPr sz="2400" spc="-5" dirty="0">
                <a:latin typeface="Carlito"/>
                <a:cs typeface="Carlito"/>
              </a:rPr>
              <a:t>use </a:t>
            </a:r>
            <a:r>
              <a:rPr sz="2400" dirty="0">
                <a:latin typeface="Carlito"/>
                <a:cs typeface="Carlito"/>
              </a:rPr>
              <a:t>it </a:t>
            </a:r>
            <a:r>
              <a:rPr sz="2400" spc="-15" dirty="0">
                <a:latin typeface="Carlito"/>
                <a:cs typeface="Carlito"/>
              </a:rPr>
              <a:t>to maximize </a:t>
            </a:r>
            <a:r>
              <a:rPr sz="2400" dirty="0">
                <a:latin typeface="Carlito"/>
                <a:cs typeface="Carlito"/>
              </a:rPr>
              <a:t>impact </a:t>
            </a:r>
            <a:r>
              <a:rPr sz="2400" spc="-10" dirty="0">
                <a:latin typeface="Carlito"/>
                <a:cs typeface="Carlito"/>
              </a:rPr>
              <a:t>you</a:t>
            </a:r>
            <a:r>
              <a:rPr sz="2400" spc="-70" dirty="0">
                <a:latin typeface="Carlito"/>
                <a:cs typeface="Carlito"/>
              </a:rPr>
              <a:t> </a:t>
            </a:r>
            <a:r>
              <a:rPr sz="2400" spc="-15" dirty="0">
                <a:latin typeface="Carlito"/>
                <a:cs typeface="Carlito"/>
              </a:rPr>
              <a:t>create</a:t>
            </a:r>
            <a:endParaRPr sz="2400">
              <a:latin typeface="Carlito"/>
              <a:cs typeface="Carlito"/>
            </a:endParaRPr>
          </a:p>
        </p:txBody>
      </p:sp>
      <p:sp>
        <p:nvSpPr>
          <p:cNvPr id="3" name="object 3"/>
          <p:cNvSpPr/>
          <p:nvPr/>
        </p:nvSpPr>
        <p:spPr>
          <a:xfrm>
            <a:off x="690372" y="128015"/>
            <a:ext cx="11501755" cy="524510"/>
          </a:xfrm>
          <a:custGeom>
            <a:avLst/>
            <a:gdLst/>
            <a:ahLst/>
            <a:cxnLst/>
            <a:rect l="l" t="t" r="r" b="b"/>
            <a:pathLst>
              <a:path w="11501755" h="524510">
                <a:moveTo>
                  <a:pt x="11501628" y="0"/>
                </a:moveTo>
                <a:lnTo>
                  <a:pt x="0" y="0"/>
                </a:lnTo>
                <a:lnTo>
                  <a:pt x="0" y="524255"/>
                </a:lnTo>
                <a:lnTo>
                  <a:pt x="11501628" y="524255"/>
                </a:lnTo>
                <a:lnTo>
                  <a:pt x="11501628" y="0"/>
                </a:lnTo>
                <a:close/>
              </a:path>
            </a:pathLst>
          </a:custGeom>
          <a:solidFill>
            <a:srgbClr val="92D050"/>
          </a:solidFill>
        </p:spPr>
        <p:txBody>
          <a:bodyPr wrap="square" lIns="0" tIns="0" rIns="0" bIns="0" rtlCol="0"/>
          <a:lstStyle/>
          <a:p>
            <a:endParaRPr/>
          </a:p>
        </p:txBody>
      </p:sp>
      <p:sp>
        <p:nvSpPr>
          <p:cNvPr id="4" name="object 4"/>
          <p:cNvSpPr txBox="1">
            <a:spLocks noGrp="1"/>
          </p:cNvSpPr>
          <p:nvPr>
            <p:ph type="title"/>
          </p:nvPr>
        </p:nvSpPr>
        <p:spPr>
          <a:xfrm>
            <a:off x="768807" y="138811"/>
            <a:ext cx="5860415" cy="452120"/>
          </a:xfrm>
          <a:prstGeom prst="rect">
            <a:avLst/>
          </a:prstGeom>
        </p:spPr>
        <p:txBody>
          <a:bodyPr vert="horz" wrap="square" lIns="0" tIns="12065" rIns="0" bIns="0" rtlCol="0">
            <a:spAutoFit/>
          </a:bodyPr>
          <a:lstStyle/>
          <a:p>
            <a:pPr marL="12700">
              <a:lnSpc>
                <a:spcPct val="100000"/>
              </a:lnSpc>
              <a:spcBef>
                <a:spcPts val="95"/>
              </a:spcBef>
              <a:tabLst>
                <a:tab pos="4171315" algn="l"/>
              </a:tabLst>
            </a:pPr>
            <a:r>
              <a:rPr b="1" spc="-45" dirty="0">
                <a:latin typeface="Carlito"/>
                <a:cs typeface="Carlito"/>
              </a:rPr>
              <a:t>EXPECTATIONS</a:t>
            </a:r>
            <a:r>
              <a:rPr b="1" spc="35" dirty="0">
                <a:latin typeface="Carlito"/>
                <a:cs typeface="Carlito"/>
              </a:rPr>
              <a:t> </a:t>
            </a:r>
            <a:r>
              <a:rPr b="1" spc="-10" dirty="0">
                <a:latin typeface="Carlito"/>
                <a:cs typeface="Carlito"/>
              </a:rPr>
              <a:t>AND</a:t>
            </a:r>
            <a:r>
              <a:rPr b="1" spc="30" dirty="0">
                <a:latin typeface="Carlito"/>
                <a:cs typeface="Carlito"/>
              </a:rPr>
              <a:t> </a:t>
            </a:r>
            <a:r>
              <a:rPr b="1" spc="-15" dirty="0">
                <a:latin typeface="Carlito"/>
                <a:cs typeface="Carlito"/>
              </a:rPr>
              <a:t>GOALS	FOR</a:t>
            </a:r>
            <a:r>
              <a:rPr b="1" spc="-75" dirty="0">
                <a:latin typeface="Carlito"/>
                <a:cs typeface="Carlito"/>
              </a:rPr>
              <a:t> TODAY</a:t>
            </a:r>
          </a:p>
        </p:txBody>
      </p:sp>
      <p:sp>
        <p:nvSpPr>
          <p:cNvPr id="5" name="object 5"/>
          <p:cNvSpPr/>
          <p:nvPr/>
        </p:nvSpPr>
        <p:spPr>
          <a:xfrm>
            <a:off x="309372" y="1978151"/>
            <a:ext cx="5172456" cy="2895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865370" y="792226"/>
            <a:ext cx="7135495" cy="587883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SOCIAL</a:t>
            </a:r>
            <a:r>
              <a:rPr sz="2400" b="1" spc="-5" dirty="0">
                <a:latin typeface="Carlito"/>
                <a:cs typeface="Carlito"/>
              </a:rPr>
              <a:t> </a:t>
            </a:r>
            <a:r>
              <a:rPr sz="2400" b="1" spc="-35" dirty="0">
                <a:latin typeface="Carlito"/>
                <a:cs typeface="Carlito"/>
              </a:rPr>
              <a:t>IMPACT</a:t>
            </a:r>
            <a:endParaRPr sz="2400">
              <a:latin typeface="Carlito"/>
              <a:cs typeface="Carlito"/>
            </a:endParaRPr>
          </a:p>
          <a:p>
            <a:pPr marL="12700">
              <a:lnSpc>
                <a:spcPct val="100000"/>
              </a:lnSpc>
            </a:pPr>
            <a:r>
              <a:rPr sz="2400" spc="-10" dirty="0">
                <a:latin typeface="Carlito"/>
                <a:cs typeface="Carlito"/>
              </a:rPr>
              <a:t>Changes </a:t>
            </a:r>
            <a:r>
              <a:rPr sz="2400" dirty="0">
                <a:latin typeface="Carlito"/>
                <a:cs typeface="Carlito"/>
              </a:rPr>
              <a:t>in </a:t>
            </a:r>
            <a:r>
              <a:rPr sz="2400" spc="-5" dirty="0">
                <a:latin typeface="Carlito"/>
                <a:cs typeface="Carlito"/>
              </a:rPr>
              <a:t>people lives.</a:t>
            </a:r>
            <a:endParaRPr sz="2400">
              <a:latin typeface="Carlito"/>
              <a:cs typeface="Carlito"/>
            </a:endParaRPr>
          </a:p>
          <a:p>
            <a:pPr marL="12700">
              <a:lnSpc>
                <a:spcPct val="100000"/>
              </a:lnSpc>
            </a:pPr>
            <a:r>
              <a:rPr sz="2400" spc="-10" dirty="0">
                <a:latin typeface="Carlito"/>
                <a:cs typeface="Carlito"/>
              </a:rPr>
              <a:t>Long-term </a:t>
            </a:r>
            <a:r>
              <a:rPr sz="2400" spc="-5" dirty="0">
                <a:latin typeface="Carlito"/>
                <a:cs typeface="Carlito"/>
              </a:rPr>
              <a:t>changes </a:t>
            </a:r>
            <a:r>
              <a:rPr sz="2400" spc="-15" dirty="0">
                <a:latin typeface="Carlito"/>
                <a:cs typeface="Carlito"/>
              </a:rPr>
              <a:t>we create </a:t>
            </a:r>
            <a:r>
              <a:rPr sz="2400" dirty="0">
                <a:latin typeface="Carlito"/>
                <a:cs typeface="Carlito"/>
              </a:rPr>
              <a:t>in </a:t>
            </a:r>
            <a:r>
              <a:rPr sz="2400" spc="-5" dirty="0">
                <a:latin typeface="Carlito"/>
                <a:cs typeface="Carlito"/>
              </a:rPr>
              <a:t>people</a:t>
            </a:r>
            <a:r>
              <a:rPr sz="2400" dirty="0">
                <a:latin typeface="Carlito"/>
                <a:cs typeface="Carlito"/>
              </a:rPr>
              <a:t> </a:t>
            </a:r>
            <a:r>
              <a:rPr sz="2400" spc="-5" dirty="0">
                <a:latin typeface="Carlito"/>
                <a:cs typeface="Carlito"/>
              </a:rPr>
              <a:t>lives.</a:t>
            </a:r>
            <a:endParaRPr sz="2400">
              <a:latin typeface="Carlito"/>
              <a:cs typeface="Carlito"/>
            </a:endParaRPr>
          </a:p>
          <a:p>
            <a:pPr>
              <a:lnSpc>
                <a:spcPct val="100000"/>
              </a:lnSpc>
              <a:spcBef>
                <a:spcPts val="10"/>
              </a:spcBef>
            </a:pPr>
            <a:endParaRPr sz="2350">
              <a:latin typeface="Carlito"/>
              <a:cs typeface="Carlito"/>
            </a:endParaRPr>
          </a:p>
          <a:p>
            <a:pPr marL="12700">
              <a:lnSpc>
                <a:spcPct val="100000"/>
              </a:lnSpc>
              <a:spcBef>
                <a:spcPts val="5"/>
              </a:spcBef>
            </a:pPr>
            <a:r>
              <a:rPr sz="2400" b="1" dirty="0">
                <a:latin typeface="Carlito"/>
                <a:cs typeface="Carlito"/>
              </a:rPr>
              <a:t>SOCIAL</a:t>
            </a:r>
            <a:r>
              <a:rPr sz="2400" b="1" spc="-5" dirty="0">
                <a:latin typeface="Carlito"/>
                <a:cs typeface="Carlito"/>
              </a:rPr>
              <a:t> </a:t>
            </a:r>
            <a:r>
              <a:rPr sz="2400" b="1" spc="-40" dirty="0">
                <a:latin typeface="Carlito"/>
                <a:cs typeface="Carlito"/>
              </a:rPr>
              <a:t>VALUE</a:t>
            </a:r>
            <a:endParaRPr sz="2400">
              <a:latin typeface="Carlito"/>
              <a:cs typeface="Carlito"/>
            </a:endParaRPr>
          </a:p>
          <a:p>
            <a:pPr marL="12700" marR="120650">
              <a:lnSpc>
                <a:spcPct val="100000"/>
              </a:lnSpc>
            </a:pPr>
            <a:r>
              <a:rPr sz="2400" spc="-45" dirty="0">
                <a:latin typeface="Carlito"/>
                <a:cs typeface="Carlito"/>
              </a:rPr>
              <a:t>Way </a:t>
            </a:r>
            <a:r>
              <a:rPr sz="2400" spc="-5" dirty="0">
                <a:latin typeface="Carlito"/>
                <a:cs typeface="Carlito"/>
              </a:rPr>
              <a:t>of quantifying </a:t>
            </a:r>
            <a:r>
              <a:rPr sz="2400" dirty="0">
                <a:latin typeface="Carlito"/>
                <a:cs typeface="Carlito"/>
              </a:rPr>
              <a:t>the </a:t>
            </a:r>
            <a:r>
              <a:rPr sz="2400" spc="-15" dirty="0">
                <a:latin typeface="Carlito"/>
                <a:cs typeface="Carlito"/>
              </a:rPr>
              <a:t>relative </a:t>
            </a:r>
            <a:r>
              <a:rPr sz="2400" spc="-5" dirty="0">
                <a:latin typeface="Carlito"/>
                <a:cs typeface="Carlito"/>
              </a:rPr>
              <a:t>importance of impacts  </a:t>
            </a:r>
            <a:r>
              <a:rPr sz="2400" spc="-10" dirty="0">
                <a:latin typeface="Carlito"/>
                <a:cs typeface="Carlito"/>
              </a:rPr>
              <a:t>that </a:t>
            </a:r>
            <a:r>
              <a:rPr sz="2400" spc="-15" dirty="0">
                <a:latin typeface="Carlito"/>
                <a:cs typeface="Carlito"/>
              </a:rPr>
              <a:t>are </a:t>
            </a:r>
            <a:r>
              <a:rPr sz="2400" spc="-5" dirty="0">
                <a:latin typeface="Carlito"/>
                <a:cs typeface="Carlito"/>
              </a:rPr>
              <a:t>not </a:t>
            </a:r>
            <a:r>
              <a:rPr sz="2400" spc="-10" dirty="0">
                <a:latin typeface="Carlito"/>
                <a:cs typeface="Carlito"/>
              </a:rPr>
              <a:t>captured </a:t>
            </a:r>
            <a:r>
              <a:rPr sz="2400" dirty="0">
                <a:latin typeface="Carlito"/>
                <a:cs typeface="Carlito"/>
              </a:rPr>
              <a:t>in </a:t>
            </a:r>
            <a:r>
              <a:rPr sz="2400" spc="-5" dirty="0">
                <a:latin typeface="Carlito"/>
                <a:cs typeface="Carlito"/>
              </a:rPr>
              <a:t>financial or </a:t>
            </a:r>
            <a:r>
              <a:rPr sz="2400" spc="-15" dirty="0">
                <a:latin typeface="Carlito"/>
                <a:cs typeface="Carlito"/>
              </a:rPr>
              <a:t>market </a:t>
            </a:r>
            <a:r>
              <a:rPr sz="2400" spc="-5" dirty="0">
                <a:latin typeface="Carlito"/>
                <a:cs typeface="Carlito"/>
              </a:rPr>
              <a:t>transactions.  The </a:t>
            </a:r>
            <a:r>
              <a:rPr sz="2400" spc="-10" dirty="0">
                <a:latin typeface="Carlito"/>
                <a:cs typeface="Carlito"/>
              </a:rPr>
              <a:t>value </a:t>
            </a:r>
            <a:r>
              <a:rPr sz="2400" spc="-5" dirty="0">
                <a:latin typeface="Carlito"/>
                <a:cs typeface="Carlito"/>
              </a:rPr>
              <a:t>our </a:t>
            </a:r>
            <a:r>
              <a:rPr sz="2400" dirty="0">
                <a:latin typeface="Carlito"/>
                <a:cs typeface="Carlito"/>
              </a:rPr>
              <a:t>impact </a:t>
            </a:r>
            <a:r>
              <a:rPr sz="2400" spc="-5" dirty="0">
                <a:latin typeface="Carlito"/>
                <a:cs typeface="Carlito"/>
              </a:rPr>
              <a:t>has </a:t>
            </a:r>
            <a:r>
              <a:rPr sz="2400" dirty="0">
                <a:latin typeface="Carlito"/>
                <a:cs typeface="Carlito"/>
              </a:rPr>
              <a:t>in the</a:t>
            </a:r>
            <a:r>
              <a:rPr sz="2400" spc="-25" dirty="0">
                <a:latin typeface="Carlito"/>
                <a:cs typeface="Carlito"/>
              </a:rPr>
              <a:t> community.</a:t>
            </a:r>
            <a:endParaRPr sz="2400">
              <a:latin typeface="Carlito"/>
              <a:cs typeface="Carlito"/>
            </a:endParaRPr>
          </a:p>
          <a:p>
            <a:pPr>
              <a:lnSpc>
                <a:spcPct val="100000"/>
              </a:lnSpc>
              <a:spcBef>
                <a:spcPts val="10"/>
              </a:spcBef>
            </a:pPr>
            <a:endParaRPr sz="2350">
              <a:latin typeface="Carlito"/>
              <a:cs typeface="Carlito"/>
            </a:endParaRPr>
          </a:p>
          <a:p>
            <a:pPr marL="12700">
              <a:lnSpc>
                <a:spcPct val="100000"/>
              </a:lnSpc>
            </a:pPr>
            <a:r>
              <a:rPr sz="2400" b="1" spc="-5" dirty="0">
                <a:latin typeface="Carlito"/>
                <a:cs typeface="Carlito"/>
              </a:rPr>
              <a:t>MEASURING</a:t>
            </a:r>
            <a:r>
              <a:rPr sz="2400" b="1" spc="-50" dirty="0">
                <a:latin typeface="Carlito"/>
                <a:cs typeface="Carlito"/>
              </a:rPr>
              <a:t> </a:t>
            </a:r>
            <a:r>
              <a:rPr sz="2400" b="1" spc="-35" dirty="0">
                <a:latin typeface="Carlito"/>
                <a:cs typeface="Carlito"/>
              </a:rPr>
              <a:t>IMPACT</a:t>
            </a:r>
            <a:endParaRPr sz="2400">
              <a:latin typeface="Carlito"/>
              <a:cs typeface="Carlito"/>
            </a:endParaRPr>
          </a:p>
          <a:p>
            <a:pPr marL="12700">
              <a:lnSpc>
                <a:spcPct val="100000"/>
              </a:lnSpc>
            </a:pPr>
            <a:r>
              <a:rPr sz="2400" spc="-5" dirty="0">
                <a:latin typeface="Carlito"/>
                <a:cs typeface="Carlito"/>
              </a:rPr>
              <a:t>Collecting </a:t>
            </a:r>
            <a:r>
              <a:rPr sz="2400" spc="-15" dirty="0">
                <a:latin typeface="Carlito"/>
                <a:cs typeface="Carlito"/>
              </a:rPr>
              <a:t>quantitative </a:t>
            </a:r>
            <a:r>
              <a:rPr sz="2400" dirty="0">
                <a:latin typeface="Carlito"/>
                <a:cs typeface="Carlito"/>
              </a:rPr>
              <a:t>and </a:t>
            </a:r>
            <a:r>
              <a:rPr sz="2400" spc="-10" dirty="0">
                <a:latin typeface="Carlito"/>
                <a:cs typeface="Carlito"/>
              </a:rPr>
              <a:t>qualitative </a:t>
            </a:r>
            <a:r>
              <a:rPr sz="2400" spc="-15" dirty="0">
                <a:latin typeface="Carlito"/>
                <a:cs typeface="Carlito"/>
              </a:rPr>
              <a:t>data </a:t>
            </a:r>
            <a:r>
              <a:rPr sz="2400" spc="-5" dirty="0">
                <a:latin typeface="Carlito"/>
                <a:cs typeface="Carlito"/>
              </a:rPr>
              <a:t>on </a:t>
            </a:r>
            <a:r>
              <a:rPr sz="2400" spc="-10" dirty="0">
                <a:latin typeface="Carlito"/>
                <a:cs typeface="Carlito"/>
              </a:rPr>
              <a:t>our</a:t>
            </a:r>
            <a:r>
              <a:rPr sz="2400" spc="-20" dirty="0">
                <a:latin typeface="Carlito"/>
                <a:cs typeface="Carlito"/>
              </a:rPr>
              <a:t> </a:t>
            </a:r>
            <a:r>
              <a:rPr sz="2400" dirty="0">
                <a:latin typeface="Carlito"/>
                <a:cs typeface="Carlito"/>
              </a:rPr>
              <a:t>impact</a:t>
            </a:r>
            <a:endParaRPr sz="2400">
              <a:latin typeface="Carlito"/>
              <a:cs typeface="Carlito"/>
            </a:endParaRPr>
          </a:p>
          <a:p>
            <a:pPr marL="12700">
              <a:lnSpc>
                <a:spcPct val="100000"/>
              </a:lnSpc>
              <a:spcBef>
                <a:spcPts val="5"/>
              </a:spcBef>
            </a:pPr>
            <a:r>
              <a:rPr sz="2400" spc="-15" dirty="0">
                <a:latin typeface="Carlito"/>
                <a:cs typeface="Carlito"/>
              </a:rPr>
              <a:t>over</a:t>
            </a:r>
            <a:r>
              <a:rPr sz="2400" spc="5" dirty="0">
                <a:latin typeface="Carlito"/>
                <a:cs typeface="Carlito"/>
              </a:rPr>
              <a:t> </a:t>
            </a:r>
            <a:r>
              <a:rPr sz="2400" dirty="0">
                <a:latin typeface="Carlito"/>
                <a:cs typeface="Carlito"/>
              </a:rPr>
              <a:t>time.</a:t>
            </a:r>
            <a:endParaRPr sz="2400">
              <a:latin typeface="Carlito"/>
              <a:cs typeface="Carlito"/>
            </a:endParaRPr>
          </a:p>
          <a:p>
            <a:pPr>
              <a:lnSpc>
                <a:spcPct val="100000"/>
              </a:lnSpc>
              <a:spcBef>
                <a:spcPts val="10"/>
              </a:spcBef>
            </a:pPr>
            <a:endParaRPr sz="2350">
              <a:latin typeface="Carlito"/>
              <a:cs typeface="Carlito"/>
            </a:endParaRPr>
          </a:p>
          <a:p>
            <a:pPr marL="12700">
              <a:lnSpc>
                <a:spcPct val="100000"/>
              </a:lnSpc>
            </a:pPr>
            <a:r>
              <a:rPr sz="2400" b="1" spc="-10" dirty="0">
                <a:latin typeface="Carlito"/>
                <a:cs typeface="Carlito"/>
              </a:rPr>
              <a:t>MANAGING</a:t>
            </a:r>
            <a:r>
              <a:rPr sz="2400" b="1" spc="-35" dirty="0">
                <a:latin typeface="Carlito"/>
                <a:cs typeface="Carlito"/>
              </a:rPr>
              <a:t> IMPACT</a:t>
            </a:r>
            <a:endParaRPr sz="2400">
              <a:latin typeface="Carlito"/>
              <a:cs typeface="Carlito"/>
            </a:endParaRPr>
          </a:p>
          <a:p>
            <a:pPr marL="12700">
              <a:lnSpc>
                <a:spcPct val="100000"/>
              </a:lnSpc>
            </a:pPr>
            <a:r>
              <a:rPr sz="2400" spc="-5" dirty="0">
                <a:latin typeface="Carlito"/>
                <a:cs typeface="Carlito"/>
              </a:rPr>
              <a:t>Analyzing </a:t>
            </a:r>
            <a:r>
              <a:rPr sz="2400" spc="-10" dirty="0">
                <a:latin typeface="Carlito"/>
                <a:cs typeface="Carlito"/>
              </a:rPr>
              <a:t>data, </a:t>
            </a:r>
            <a:r>
              <a:rPr sz="2400" spc="-5" dirty="0">
                <a:latin typeface="Carlito"/>
                <a:cs typeface="Carlito"/>
              </a:rPr>
              <a:t>assessing </a:t>
            </a:r>
            <a:r>
              <a:rPr sz="2400" dirty="0">
                <a:latin typeface="Carlito"/>
                <a:cs typeface="Carlito"/>
              </a:rPr>
              <a:t>if </a:t>
            </a:r>
            <a:r>
              <a:rPr sz="2400" spc="-10" dirty="0">
                <a:latin typeface="Carlito"/>
                <a:cs typeface="Carlito"/>
              </a:rPr>
              <a:t>our </a:t>
            </a:r>
            <a:r>
              <a:rPr sz="2400" spc="-20" dirty="0">
                <a:latin typeface="Carlito"/>
                <a:cs typeface="Carlito"/>
              </a:rPr>
              <a:t>strategy </a:t>
            </a:r>
            <a:r>
              <a:rPr sz="2400" dirty="0">
                <a:latin typeface="Carlito"/>
                <a:cs typeface="Carlito"/>
              </a:rPr>
              <a:t>is</a:t>
            </a:r>
            <a:r>
              <a:rPr sz="2400" spc="-15" dirty="0">
                <a:latin typeface="Carlito"/>
                <a:cs typeface="Carlito"/>
              </a:rPr>
              <a:t> </a:t>
            </a:r>
            <a:r>
              <a:rPr sz="2400" spc="-10" dirty="0">
                <a:latin typeface="Carlito"/>
                <a:cs typeface="Carlito"/>
              </a:rPr>
              <a:t>working;</a:t>
            </a:r>
            <a:endParaRPr sz="2400">
              <a:latin typeface="Carlito"/>
              <a:cs typeface="Carlito"/>
            </a:endParaRPr>
          </a:p>
          <a:p>
            <a:pPr marL="12700">
              <a:lnSpc>
                <a:spcPct val="100000"/>
              </a:lnSpc>
              <a:spcBef>
                <a:spcPts val="5"/>
              </a:spcBef>
            </a:pPr>
            <a:r>
              <a:rPr sz="2400" spc="-5" dirty="0">
                <a:latin typeface="Carlito"/>
                <a:cs typeface="Carlito"/>
              </a:rPr>
              <a:t>change, </a:t>
            </a:r>
            <a:r>
              <a:rPr sz="2400" spc="-10" dirty="0">
                <a:latin typeface="Carlito"/>
                <a:cs typeface="Carlito"/>
              </a:rPr>
              <a:t>improve, </a:t>
            </a:r>
            <a:r>
              <a:rPr sz="2400" spc="-15" dirty="0">
                <a:latin typeface="Carlito"/>
                <a:cs typeface="Carlito"/>
              </a:rPr>
              <a:t>stop </a:t>
            </a:r>
            <a:r>
              <a:rPr sz="2400" spc="-5" dirty="0">
                <a:latin typeface="Carlito"/>
                <a:cs typeface="Carlito"/>
              </a:rPr>
              <a:t>or </a:t>
            </a:r>
            <a:r>
              <a:rPr sz="2400" spc="-10" dirty="0">
                <a:latin typeface="Carlito"/>
                <a:cs typeface="Carlito"/>
              </a:rPr>
              <a:t>scale what </a:t>
            </a:r>
            <a:r>
              <a:rPr sz="2400" spc="-15" dirty="0">
                <a:latin typeface="Carlito"/>
                <a:cs typeface="Carlito"/>
              </a:rPr>
              <a:t>we</a:t>
            </a:r>
            <a:r>
              <a:rPr sz="2400" spc="-5" dirty="0">
                <a:latin typeface="Carlito"/>
                <a:cs typeface="Carlito"/>
              </a:rPr>
              <a:t> do</a:t>
            </a:r>
            <a:endParaRPr sz="2400">
              <a:latin typeface="Carlito"/>
              <a:cs typeface="Carlito"/>
            </a:endParaRPr>
          </a:p>
        </p:txBody>
      </p:sp>
      <p:sp>
        <p:nvSpPr>
          <p:cNvPr id="3" name="object 3"/>
          <p:cNvSpPr/>
          <p:nvPr/>
        </p:nvSpPr>
        <p:spPr>
          <a:xfrm>
            <a:off x="45719" y="2007107"/>
            <a:ext cx="4404360" cy="35448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9619" y="262127"/>
            <a:ext cx="11422380" cy="462280"/>
          </a:xfrm>
          <a:custGeom>
            <a:avLst/>
            <a:gdLst/>
            <a:ahLst/>
            <a:cxnLst/>
            <a:rect l="l" t="t" r="r" b="b"/>
            <a:pathLst>
              <a:path w="11422380" h="462280">
                <a:moveTo>
                  <a:pt x="11422380" y="0"/>
                </a:moveTo>
                <a:lnTo>
                  <a:pt x="0" y="0"/>
                </a:lnTo>
                <a:lnTo>
                  <a:pt x="0" y="461772"/>
                </a:lnTo>
                <a:lnTo>
                  <a:pt x="11422380" y="461772"/>
                </a:lnTo>
                <a:lnTo>
                  <a:pt x="11422380" y="0"/>
                </a:lnTo>
                <a:close/>
              </a:path>
            </a:pathLst>
          </a:custGeom>
          <a:solidFill>
            <a:srgbClr val="92D050"/>
          </a:solidFill>
        </p:spPr>
        <p:txBody>
          <a:bodyPr wrap="square" lIns="0" tIns="0" rIns="0" bIns="0" rtlCol="0"/>
          <a:lstStyle/>
          <a:p>
            <a:endParaRPr/>
          </a:p>
        </p:txBody>
      </p:sp>
      <p:sp>
        <p:nvSpPr>
          <p:cNvPr id="6" name="object 6"/>
          <p:cNvSpPr txBox="1">
            <a:spLocks noGrp="1"/>
          </p:cNvSpPr>
          <p:nvPr>
            <p:ph type="title"/>
          </p:nvPr>
        </p:nvSpPr>
        <p:spPr>
          <a:xfrm>
            <a:off x="848969" y="275082"/>
            <a:ext cx="302133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Carlito"/>
                <a:cs typeface="Carlito"/>
              </a:rPr>
              <a:t>BASICS: </a:t>
            </a:r>
            <a:r>
              <a:rPr sz="2400" b="1" dirty="0">
                <a:latin typeface="Carlito"/>
                <a:cs typeface="Carlito"/>
              </a:rPr>
              <a:t>SOCIAL</a:t>
            </a:r>
            <a:r>
              <a:rPr sz="2400" b="1" spc="-70" dirty="0">
                <a:latin typeface="Carlito"/>
                <a:cs typeface="Carlito"/>
              </a:rPr>
              <a:t> </a:t>
            </a:r>
            <a:r>
              <a:rPr sz="2400" b="1" spc="-35" dirty="0">
                <a:latin typeface="Carlito"/>
                <a:cs typeface="Carlito"/>
              </a:rPr>
              <a:t>IMPACT</a:t>
            </a:r>
            <a:endParaRPr sz="2400">
              <a:latin typeface="Carlito"/>
              <a:cs typeface="Carl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74080" y="1676856"/>
            <a:ext cx="4308793" cy="3750741"/>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385673" y="1838960"/>
            <a:ext cx="2317115" cy="360680"/>
          </a:xfrm>
          <a:prstGeom prst="rect">
            <a:avLst/>
          </a:prstGeom>
        </p:spPr>
        <p:txBody>
          <a:bodyPr vert="horz" wrap="square" lIns="0" tIns="12065" rIns="0" bIns="0" rtlCol="0">
            <a:spAutoFit/>
          </a:bodyPr>
          <a:lstStyle/>
          <a:p>
            <a:pPr marL="12700">
              <a:lnSpc>
                <a:spcPct val="100000"/>
              </a:lnSpc>
              <a:spcBef>
                <a:spcPts val="95"/>
              </a:spcBef>
            </a:pPr>
            <a:r>
              <a:rPr sz="2200" b="1" u="heavy" spc="-5" dirty="0">
                <a:uFill>
                  <a:solidFill>
                    <a:srgbClr val="000000"/>
                  </a:solidFill>
                </a:uFill>
                <a:latin typeface="Carlito"/>
                <a:cs typeface="Carlito"/>
              </a:rPr>
              <a:t>SOCIAL</a:t>
            </a:r>
            <a:r>
              <a:rPr sz="2200" b="1" u="heavy" spc="-70" dirty="0">
                <a:uFill>
                  <a:solidFill>
                    <a:srgbClr val="000000"/>
                  </a:solidFill>
                </a:uFill>
                <a:latin typeface="Carlito"/>
                <a:cs typeface="Carlito"/>
              </a:rPr>
              <a:t> </a:t>
            </a:r>
            <a:r>
              <a:rPr sz="2200" b="1" u="heavy" spc="-5" dirty="0">
                <a:uFill>
                  <a:solidFill>
                    <a:srgbClr val="000000"/>
                  </a:solidFill>
                </a:uFill>
                <a:latin typeface="Carlito"/>
                <a:cs typeface="Carlito"/>
              </a:rPr>
              <a:t>ENTERPRISE</a:t>
            </a:r>
            <a:endParaRPr sz="2200">
              <a:latin typeface="Carlito"/>
              <a:cs typeface="Carlito"/>
            </a:endParaRPr>
          </a:p>
        </p:txBody>
      </p:sp>
      <p:sp>
        <p:nvSpPr>
          <p:cNvPr id="4" name="object 4"/>
          <p:cNvSpPr txBox="1"/>
          <p:nvPr/>
        </p:nvSpPr>
        <p:spPr>
          <a:xfrm>
            <a:off x="385673" y="2173935"/>
            <a:ext cx="3378200" cy="3043555"/>
          </a:xfrm>
          <a:prstGeom prst="rect">
            <a:avLst/>
          </a:prstGeom>
        </p:spPr>
        <p:txBody>
          <a:bodyPr vert="horz" wrap="square" lIns="0" tIns="12065" rIns="0" bIns="0" rtlCol="0">
            <a:spAutoFit/>
          </a:bodyPr>
          <a:lstStyle/>
          <a:p>
            <a:pPr marL="299085" indent="-287020">
              <a:lnSpc>
                <a:spcPct val="100000"/>
              </a:lnSpc>
              <a:spcBef>
                <a:spcPts val="95"/>
              </a:spcBef>
              <a:buFont typeface="Arial"/>
              <a:buChar char="•"/>
              <a:tabLst>
                <a:tab pos="299085" algn="l"/>
                <a:tab pos="299720" algn="l"/>
              </a:tabLst>
            </a:pPr>
            <a:r>
              <a:rPr sz="2200" spc="-10" dirty="0">
                <a:latin typeface="Carlito"/>
                <a:cs typeface="Carlito"/>
              </a:rPr>
              <a:t>Confirmation </a:t>
            </a:r>
            <a:r>
              <a:rPr sz="2200" spc="-5" dirty="0">
                <a:latin typeface="Carlito"/>
                <a:cs typeface="Carlito"/>
              </a:rPr>
              <a:t>of </a:t>
            </a:r>
            <a:r>
              <a:rPr sz="2200" spc="-10" dirty="0">
                <a:latin typeface="Carlito"/>
                <a:cs typeface="Carlito"/>
              </a:rPr>
              <a:t>your</a:t>
            </a:r>
            <a:r>
              <a:rPr sz="2200" spc="-20" dirty="0">
                <a:latin typeface="Carlito"/>
                <a:cs typeface="Carlito"/>
              </a:rPr>
              <a:t> </a:t>
            </a:r>
            <a:r>
              <a:rPr sz="2200" spc="-5" dirty="0">
                <a:latin typeface="Carlito"/>
                <a:cs typeface="Carlito"/>
              </a:rPr>
              <a:t>social</a:t>
            </a:r>
            <a:endParaRPr sz="2200">
              <a:latin typeface="Carlito"/>
              <a:cs typeface="Carlito"/>
            </a:endParaRPr>
          </a:p>
          <a:p>
            <a:pPr marL="299085">
              <a:lnSpc>
                <a:spcPct val="100000"/>
              </a:lnSpc>
              <a:spcBef>
                <a:spcPts val="5"/>
              </a:spcBef>
            </a:pPr>
            <a:r>
              <a:rPr sz="2200" spc="-5" dirty="0">
                <a:latin typeface="Carlito"/>
                <a:cs typeface="Carlito"/>
              </a:rPr>
              <a:t>mission</a:t>
            </a:r>
            <a:endParaRPr sz="2200">
              <a:latin typeface="Carlito"/>
              <a:cs typeface="Carlito"/>
            </a:endParaRPr>
          </a:p>
          <a:p>
            <a:pPr marL="299085" marR="304165" indent="-287020">
              <a:lnSpc>
                <a:spcPct val="100000"/>
              </a:lnSpc>
              <a:buFont typeface="Arial"/>
              <a:buChar char="•"/>
              <a:tabLst>
                <a:tab pos="299085" algn="l"/>
                <a:tab pos="299720" algn="l"/>
              </a:tabLst>
            </a:pPr>
            <a:r>
              <a:rPr sz="2200" spc="-15" dirty="0">
                <a:latin typeface="Carlito"/>
                <a:cs typeface="Carlito"/>
              </a:rPr>
              <a:t>Better </a:t>
            </a:r>
            <a:r>
              <a:rPr sz="2200" spc="-10" dirty="0">
                <a:latin typeface="Carlito"/>
                <a:cs typeface="Carlito"/>
              </a:rPr>
              <a:t>management </a:t>
            </a:r>
            <a:r>
              <a:rPr sz="2200" spc="-5" dirty="0">
                <a:latin typeface="Carlito"/>
                <a:cs typeface="Carlito"/>
              </a:rPr>
              <a:t>and  decisions</a:t>
            </a:r>
            <a:endParaRPr sz="2200">
              <a:latin typeface="Carlito"/>
              <a:cs typeface="Carlito"/>
            </a:endParaRPr>
          </a:p>
          <a:p>
            <a:pPr marL="299085" marR="255904" indent="-287020">
              <a:lnSpc>
                <a:spcPct val="100000"/>
              </a:lnSpc>
              <a:buFont typeface="Arial"/>
              <a:buChar char="•"/>
              <a:tabLst>
                <a:tab pos="299085" algn="l"/>
                <a:tab pos="299720" algn="l"/>
              </a:tabLst>
            </a:pPr>
            <a:r>
              <a:rPr sz="2200" spc="-10" dirty="0">
                <a:latin typeface="Carlito"/>
                <a:cs typeface="Carlito"/>
              </a:rPr>
              <a:t>Satisfied </a:t>
            </a:r>
            <a:r>
              <a:rPr sz="2200" spc="-15" dirty="0">
                <a:latin typeface="Carlito"/>
                <a:cs typeface="Carlito"/>
              </a:rPr>
              <a:t>stakeholders:  </a:t>
            </a:r>
            <a:r>
              <a:rPr sz="2200" spc="-10" dirty="0">
                <a:latin typeface="Carlito"/>
                <a:cs typeface="Carlito"/>
              </a:rPr>
              <a:t>beneficiaries, </a:t>
            </a:r>
            <a:r>
              <a:rPr sz="2200" spc="-15" dirty="0">
                <a:latin typeface="Carlito"/>
                <a:cs typeface="Carlito"/>
              </a:rPr>
              <a:t>customers,  </a:t>
            </a:r>
            <a:r>
              <a:rPr sz="2200" spc="-10" dirty="0">
                <a:latin typeface="Carlito"/>
                <a:cs typeface="Carlito"/>
              </a:rPr>
              <a:t>community</a:t>
            </a:r>
            <a:endParaRPr sz="2200">
              <a:latin typeface="Carlito"/>
              <a:cs typeface="Carlito"/>
            </a:endParaRPr>
          </a:p>
          <a:p>
            <a:pPr marL="299085" marR="572135" indent="-287020">
              <a:lnSpc>
                <a:spcPct val="100000"/>
              </a:lnSpc>
              <a:buFont typeface="Arial"/>
              <a:buChar char="•"/>
              <a:tabLst>
                <a:tab pos="299085" algn="l"/>
                <a:tab pos="299720" algn="l"/>
              </a:tabLst>
            </a:pPr>
            <a:r>
              <a:rPr sz="2200" spc="-5" dirty="0">
                <a:latin typeface="Carlito"/>
                <a:cs typeface="Carlito"/>
              </a:rPr>
              <a:t>Access </a:t>
            </a:r>
            <a:r>
              <a:rPr sz="2200" spc="-20" dirty="0">
                <a:latin typeface="Carlito"/>
                <a:cs typeface="Carlito"/>
              </a:rPr>
              <a:t>to </a:t>
            </a:r>
            <a:r>
              <a:rPr sz="2200" spc="-5" dirty="0">
                <a:latin typeface="Carlito"/>
                <a:cs typeface="Carlito"/>
              </a:rPr>
              <a:t>support and  </a:t>
            </a:r>
            <a:r>
              <a:rPr sz="2200" spc="-10" dirty="0">
                <a:latin typeface="Carlito"/>
                <a:cs typeface="Carlito"/>
              </a:rPr>
              <a:t>finance</a:t>
            </a:r>
            <a:endParaRPr sz="2200">
              <a:latin typeface="Carlito"/>
              <a:cs typeface="Carlito"/>
            </a:endParaRPr>
          </a:p>
        </p:txBody>
      </p:sp>
      <p:sp>
        <p:nvSpPr>
          <p:cNvPr id="6" name="object 6"/>
          <p:cNvSpPr/>
          <p:nvPr/>
        </p:nvSpPr>
        <p:spPr>
          <a:xfrm>
            <a:off x="769619" y="10667"/>
            <a:ext cx="11422380" cy="462280"/>
          </a:xfrm>
          <a:custGeom>
            <a:avLst/>
            <a:gdLst/>
            <a:ahLst/>
            <a:cxnLst/>
            <a:rect l="l" t="t" r="r" b="b"/>
            <a:pathLst>
              <a:path w="11422380" h="462280">
                <a:moveTo>
                  <a:pt x="11422380" y="0"/>
                </a:moveTo>
                <a:lnTo>
                  <a:pt x="0" y="0"/>
                </a:lnTo>
                <a:lnTo>
                  <a:pt x="0" y="461771"/>
                </a:lnTo>
                <a:lnTo>
                  <a:pt x="11422380" y="461771"/>
                </a:lnTo>
                <a:lnTo>
                  <a:pt x="11422380" y="0"/>
                </a:lnTo>
                <a:close/>
              </a:path>
            </a:pathLst>
          </a:custGeom>
          <a:solidFill>
            <a:srgbClr val="92D050"/>
          </a:solidFill>
        </p:spPr>
        <p:txBody>
          <a:bodyPr wrap="square" lIns="0" tIns="0" rIns="0" bIns="0" rtlCol="0"/>
          <a:lstStyle/>
          <a:p>
            <a:endParaRPr/>
          </a:p>
        </p:txBody>
      </p:sp>
      <p:sp>
        <p:nvSpPr>
          <p:cNvPr id="7" name="object 7"/>
          <p:cNvSpPr txBox="1">
            <a:spLocks noGrp="1"/>
          </p:cNvSpPr>
          <p:nvPr>
            <p:ph type="title"/>
          </p:nvPr>
        </p:nvSpPr>
        <p:spPr>
          <a:xfrm>
            <a:off x="848969" y="23621"/>
            <a:ext cx="5368925"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Carlito"/>
                <a:cs typeface="Carlito"/>
              </a:rPr>
              <a:t>BASICS: WHY MEASURING </a:t>
            </a:r>
            <a:r>
              <a:rPr sz="2400" b="1" dirty="0">
                <a:latin typeface="Carlito"/>
                <a:cs typeface="Carlito"/>
              </a:rPr>
              <a:t>SOCIAL</a:t>
            </a:r>
            <a:r>
              <a:rPr sz="2400" b="1" spc="-100" dirty="0">
                <a:latin typeface="Carlito"/>
                <a:cs typeface="Carlito"/>
              </a:rPr>
              <a:t> </a:t>
            </a:r>
            <a:r>
              <a:rPr sz="2400" b="1" spc="-35" dirty="0">
                <a:latin typeface="Carlito"/>
                <a:cs typeface="Carlito"/>
              </a:rPr>
              <a:t>IMPACT</a:t>
            </a:r>
            <a:endParaRPr sz="2400">
              <a:latin typeface="Carlito"/>
              <a:cs typeface="Carlito"/>
            </a:endParaRPr>
          </a:p>
        </p:txBody>
      </p:sp>
      <p:sp>
        <p:nvSpPr>
          <p:cNvPr id="8" name="object 8"/>
          <p:cNvSpPr txBox="1"/>
          <p:nvPr/>
        </p:nvSpPr>
        <p:spPr>
          <a:xfrm>
            <a:off x="8485758" y="1854454"/>
            <a:ext cx="1407795" cy="360680"/>
          </a:xfrm>
          <a:prstGeom prst="rect">
            <a:avLst/>
          </a:prstGeom>
        </p:spPr>
        <p:txBody>
          <a:bodyPr vert="horz" wrap="square" lIns="0" tIns="12065" rIns="0" bIns="0" rtlCol="0">
            <a:spAutoFit/>
          </a:bodyPr>
          <a:lstStyle/>
          <a:p>
            <a:pPr marL="12700">
              <a:lnSpc>
                <a:spcPct val="100000"/>
              </a:lnSpc>
              <a:spcBef>
                <a:spcPts val="95"/>
              </a:spcBef>
            </a:pPr>
            <a:r>
              <a:rPr sz="2200" b="1" u="heavy" spc="-45" dirty="0">
                <a:uFill>
                  <a:solidFill>
                    <a:srgbClr val="000000"/>
                  </a:solidFill>
                </a:uFill>
                <a:latin typeface="Carlito"/>
                <a:cs typeface="Carlito"/>
              </a:rPr>
              <a:t>E</a:t>
            </a:r>
            <a:r>
              <a:rPr sz="2200" b="1" u="heavy" spc="-15" dirty="0">
                <a:uFill>
                  <a:solidFill>
                    <a:srgbClr val="000000"/>
                  </a:solidFill>
                </a:uFill>
                <a:latin typeface="Carlito"/>
                <a:cs typeface="Carlito"/>
              </a:rPr>
              <a:t>C</a:t>
            </a:r>
            <a:r>
              <a:rPr sz="2200" b="1" u="heavy" spc="-10" dirty="0">
                <a:uFill>
                  <a:solidFill>
                    <a:srgbClr val="000000"/>
                  </a:solidFill>
                </a:uFill>
                <a:latin typeface="Carlito"/>
                <a:cs typeface="Carlito"/>
              </a:rPr>
              <a:t>O</a:t>
            </a:r>
            <a:r>
              <a:rPr sz="2200" b="1" u="heavy" spc="-35" dirty="0">
                <a:uFill>
                  <a:solidFill>
                    <a:srgbClr val="000000"/>
                  </a:solidFill>
                </a:uFill>
                <a:latin typeface="Carlito"/>
                <a:cs typeface="Carlito"/>
              </a:rPr>
              <a:t>S</a:t>
            </a:r>
            <a:r>
              <a:rPr sz="2200" b="1" u="heavy" spc="-45" dirty="0">
                <a:uFill>
                  <a:solidFill>
                    <a:srgbClr val="000000"/>
                  </a:solidFill>
                </a:uFill>
                <a:latin typeface="Carlito"/>
                <a:cs typeface="Carlito"/>
              </a:rPr>
              <a:t>Y</a:t>
            </a:r>
            <a:r>
              <a:rPr sz="2200" b="1" u="heavy" spc="-25" dirty="0">
                <a:uFill>
                  <a:solidFill>
                    <a:srgbClr val="000000"/>
                  </a:solidFill>
                </a:uFill>
                <a:latin typeface="Carlito"/>
                <a:cs typeface="Carlito"/>
              </a:rPr>
              <a:t>S</a:t>
            </a:r>
            <a:r>
              <a:rPr sz="2200" b="1" u="heavy" spc="-10" dirty="0">
                <a:uFill>
                  <a:solidFill>
                    <a:srgbClr val="000000"/>
                  </a:solidFill>
                </a:uFill>
                <a:latin typeface="Carlito"/>
                <a:cs typeface="Carlito"/>
              </a:rPr>
              <a:t>TEM</a:t>
            </a:r>
            <a:endParaRPr sz="2200">
              <a:latin typeface="Carlito"/>
              <a:cs typeface="Carlito"/>
            </a:endParaRPr>
          </a:p>
        </p:txBody>
      </p:sp>
      <p:sp>
        <p:nvSpPr>
          <p:cNvPr id="9" name="object 9"/>
          <p:cNvSpPr txBox="1"/>
          <p:nvPr/>
        </p:nvSpPr>
        <p:spPr>
          <a:xfrm>
            <a:off x="8485758" y="2189733"/>
            <a:ext cx="3386454" cy="2372360"/>
          </a:xfrm>
          <a:prstGeom prst="rect">
            <a:avLst/>
          </a:prstGeom>
        </p:spPr>
        <p:txBody>
          <a:bodyPr vert="horz" wrap="square" lIns="0" tIns="12065" rIns="0" bIns="0" rtlCol="0">
            <a:spAutoFit/>
          </a:bodyPr>
          <a:lstStyle/>
          <a:p>
            <a:pPr marL="299085" marR="171450" indent="-287020">
              <a:lnSpc>
                <a:spcPct val="100000"/>
              </a:lnSpc>
              <a:spcBef>
                <a:spcPts val="95"/>
              </a:spcBef>
              <a:buFont typeface="Arial"/>
              <a:buChar char="•"/>
              <a:tabLst>
                <a:tab pos="299085" algn="l"/>
                <a:tab pos="299720" algn="l"/>
              </a:tabLst>
            </a:pPr>
            <a:r>
              <a:rPr sz="2200" spc="-10" dirty="0">
                <a:latin typeface="Carlito"/>
                <a:cs typeface="Carlito"/>
              </a:rPr>
              <a:t>Inspire </a:t>
            </a:r>
            <a:r>
              <a:rPr sz="2200" spc="-5" dirty="0">
                <a:latin typeface="Carlito"/>
                <a:cs typeface="Carlito"/>
              </a:rPr>
              <a:t>other social </a:t>
            </a:r>
            <a:r>
              <a:rPr sz="2200" spc="-15" dirty="0">
                <a:latin typeface="Carlito"/>
                <a:cs typeface="Carlito"/>
              </a:rPr>
              <a:t>actors  </a:t>
            </a:r>
            <a:r>
              <a:rPr sz="2200" spc="-5" dirty="0">
                <a:latin typeface="Carlito"/>
                <a:cs typeface="Carlito"/>
              </a:rPr>
              <a:t>and</a:t>
            </a:r>
            <a:r>
              <a:rPr sz="2200" spc="-10" dirty="0">
                <a:latin typeface="Carlito"/>
                <a:cs typeface="Carlito"/>
              </a:rPr>
              <a:t> </a:t>
            </a:r>
            <a:r>
              <a:rPr sz="2200" spc="-15" dirty="0">
                <a:latin typeface="Carlito"/>
                <a:cs typeface="Carlito"/>
              </a:rPr>
              <a:t>entrepreneurs</a:t>
            </a:r>
            <a:endParaRPr sz="2200">
              <a:latin typeface="Carlito"/>
              <a:cs typeface="Carlito"/>
            </a:endParaRPr>
          </a:p>
          <a:p>
            <a:pPr marL="299085" indent="-287020">
              <a:lnSpc>
                <a:spcPct val="100000"/>
              </a:lnSpc>
              <a:buFont typeface="Arial"/>
              <a:buChar char="•"/>
              <a:tabLst>
                <a:tab pos="299085" algn="l"/>
                <a:tab pos="299720" algn="l"/>
              </a:tabLst>
            </a:pPr>
            <a:r>
              <a:rPr sz="2200" spc="-15" dirty="0">
                <a:latin typeface="Carlito"/>
                <a:cs typeface="Carlito"/>
              </a:rPr>
              <a:t>Showcase </a:t>
            </a:r>
            <a:r>
              <a:rPr sz="2200" spc="-5" dirty="0">
                <a:latin typeface="Carlito"/>
                <a:cs typeface="Carlito"/>
              </a:rPr>
              <a:t>the impact</a:t>
            </a:r>
            <a:r>
              <a:rPr sz="2200" spc="25" dirty="0">
                <a:latin typeface="Carlito"/>
                <a:cs typeface="Carlito"/>
              </a:rPr>
              <a:t> </a:t>
            </a:r>
            <a:r>
              <a:rPr sz="2200" spc="-5" dirty="0">
                <a:latin typeface="Carlito"/>
                <a:cs typeface="Carlito"/>
              </a:rPr>
              <a:t>of</a:t>
            </a:r>
            <a:endParaRPr sz="2200">
              <a:latin typeface="Carlito"/>
              <a:cs typeface="Carlito"/>
            </a:endParaRPr>
          </a:p>
          <a:p>
            <a:pPr marL="299085">
              <a:lnSpc>
                <a:spcPct val="100000"/>
              </a:lnSpc>
            </a:pPr>
            <a:r>
              <a:rPr sz="2200" spc="-5" dirty="0">
                <a:latin typeface="Carlito"/>
                <a:cs typeface="Carlito"/>
              </a:rPr>
              <a:t>social</a:t>
            </a:r>
            <a:r>
              <a:rPr sz="2200" spc="-25" dirty="0">
                <a:latin typeface="Carlito"/>
                <a:cs typeface="Carlito"/>
              </a:rPr>
              <a:t> </a:t>
            </a:r>
            <a:r>
              <a:rPr sz="2200" spc="-10" dirty="0">
                <a:latin typeface="Carlito"/>
                <a:cs typeface="Carlito"/>
              </a:rPr>
              <a:t>enterprises</a:t>
            </a:r>
            <a:endParaRPr sz="2200">
              <a:latin typeface="Carlito"/>
              <a:cs typeface="Carlito"/>
            </a:endParaRPr>
          </a:p>
          <a:p>
            <a:pPr marL="299085" marR="5080" indent="-287020">
              <a:lnSpc>
                <a:spcPct val="100000"/>
              </a:lnSpc>
              <a:buFont typeface="Arial"/>
              <a:buChar char="•"/>
              <a:tabLst>
                <a:tab pos="299085" algn="l"/>
                <a:tab pos="299720" algn="l"/>
              </a:tabLst>
            </a:pPr>
            <a:r>
              <a:rPr sz="2200" spc="-15" dirty="0">
                <a:latin typeface="Carlito"/>
                <a:cs typeface="Carlito"/>
              </a:rPr>
              <a:t>Improved </a:t>
            </a:r>
            <a:r>
              <a:rPr sz="2200" spc="-5" dirty="0">
                <a:latin typeface="Carlito"/>
                <a:cs typeface="Carlito"/>
              </a:rPr>
              <a:t>access </a:t>
            </a:r>
            <a:r>
              <a:rPr sz="2200" spc="-20" dirty="0">
                <a:latin typeface="Carlito"/>
                <a:cs typeface="Carlito"/>
              </a:rPr>
              <a:t>to </a:t>
            </a:r>
            <a:r>
              <a:rPr sz="2200" spc="-10" dirty="0">
                <a:latin typeface="Carlito"/>
                <a:cs typeface="Carlito"/>
              </a:rPr>
              <a:t>finance  </a:t>
            </a:r>
            <a:r>
              <a:rPr sz="2200" spc="-5" dirty="0">
                <a:latin typeface="Carlito"/>
                <a:cs typeface="Carlito"/>
              </a:rPr>
              <a:t>and </a:t>
            </a:r>
            <a:r>
              <a:rPr sz="2200" spc="-10" dirty="0">
                <a:latin typeface="Carlito"/>
                <a:cs typeface="Carlito"/>
              </a:rPr>
              <a:t>more </a:t>
            </a:r>
            <a:r>
              <a:rPr sz="2200" spc="-20" dirty="0">
                <a:latin typeface="Carlito"/>
                <a:cs typeface="Carlito"/>
              </a:rPr>
              <a:t>investors</a:t>
            </a:r>
            <a:endParaRPr sz="2200">
              <a:latin typeface="Carlito"/>
              <a:cs typeface="Carlito"/>
            </a:endParaRPr>
          </a:p>
          <a:p>
            <a:pPr marL="299085" indent="-287020">
              <a:lnSpc>
                <a:spcPct val="100000"/>
              </a:lnSpc>
              <a:buFont typeface="Arial"/>
              <a:buChar char="•"/>
              <a:tabLst>
                <a:tab pos="299085" algn="l"/>
                <a:tab pos="299720" algn="l"/>
              </a:tabLst>
            </a:pPr>
            <a:r>
              <a:rPr sz="2200" spc="-10" dirty="0">
                <a:latin typeface="Carlito"/>
                <a:cs typeface="Carlito"/>
              </a:rPr>
              <a:t>Advocacy</a:t>
            </a:r>
            <a:endParaRPr sz="2200">
              <a:latin typeface="Carlito"/>
              <a:cs typeface="Carl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797044" y="823924"/>
            <a:ext cx="7192645" cy="5025390"/>
          </a:xfrm>
          <a:prstGeom prst="rect">
            <a:avLst/>
          </a:prstGeom>
        </p:spPr>
        <p:txBody>
          <a:bodyPr vert="horz" wrap="square" lIns="0" tIns="12065" rIns="0" bIns="0" rtlCol="0">
            <a:spAutoFit/>
          </a:bodyPr>
          <a:lstStyle/>
          <a:p>
            <a:pPr marL="12700">
              <a:lnSpc>
                <a:spcPct val="100000"/>
              </a:lnSpc>
              <a:spcBef>
                <a:spcPts val="95"/>
              </a:spcBef>
            </a:pPr>
            <a:r>
              <a:rPr sz="2800" b="1" spc="-15" dirty="0">
                <a:latin typeface="Carlito"/>
                <a:cs typeface="Carlito"/>
              </a:rPr>
              <a:t>HOW </a:t>
            </a:r>
            <a:r>
              <a:rPr sz="2800" b="1" spc="-45" dirty="0">
                <a:latin typeface="Carlito"/>
                <a:cs typeface="Carlito"/>
              </a:rPr>
              <a:t>TO</a:t>
            </a:r>
            <a:r>
              <a:rPr sz="2800" b="1" dirty="0">
                <a:latin typeface="Carlito"/>
                <a:cs typeface="Carlito"/>
              </a:rPr>
              <a:t> </a:t>
            </a:r>
            <a:r>
              <a:rPr sz="2800" b="1" spc="-50" dirty="0">
                <a:latin typeface="Carlito"/>
                <a:cs typeface="Carlito"/>
              </a:rPr>
              <a:t>START?</a:t>
            </a:r>
            <a:endParaRPr sz="2800" dirty="0">
              <a:latin typeface="Carlito"/>
              <a:cs typeface="Carlito"/>
            </a:endParaRPr>
          </a:p>
          <a:p>
            <a:pPr>
              <a:lnSpc>
                <a:spcPct val="100000"/>
              </a:lnSpc>
              <a:spcBef>
                <a:spcPts val="5"/>
              </a:spcBef>
            </a:pPr>
            <a:endParaRPr sz="2750" dirty="0">
              <a:latin typeface="Carlito"/>
              <a:cs typeface="Carlito"/>
            </a:endParaRPr>
          </a:p>
          <a:p>
            <a:pPr marL="469900" marR="876300" indent="-457200">
              <a:lnSpc>
                <a:spcPct val="100000"/>
              </a:lnSpc>
              <a:spcBef>
                <a:spcPts val="5"/>
              </a:spcBef>
              <a:buAutoNum type="arabicPeriod"/>
              <a:tabLst>
                <a:tab pos="469265" algn="l"/>
                <a:tab pos="469900" algn="l"/>
              </a:tabLst>
            </a:pPr>
            <a:r>
              <a:rPr sz="2800" b="1" spc="-15" dirty="0">
                <a:latin typeface="Carlito"/>
                <a:cs typeface="Carlito"/>
              </a:rPr>
              <a:t>Understand </a:t>
            </a:r>
            <a:r>
              <a:rPr sz="2800" b="1" spc="-5" dirty="0">
                <a:latin typeface="Carlito"/>
                <a:cs typeface="Carlito"/>
              </a:rPr>
              <a:t>the social issue </a:t>
            </a:r>
            <a:r>
              <a:rPr sz="2800" spc="-20" dirty="0">
                <a:latin typeface="Carlito"/>
                <a:cs typeface="Carlito"/>
              </a:rPr>
              <a:t>you want to  </a:t>
            </a:r>
            <a:r>
              <a:rPr sz="2800" spc="-10" dirty="0">
                <a:latin typeface="Carlito"/>
                <a:cs typeface="Carlito"/>
              </a:rPr>
              <a:t>change </a:t>
            </a:r>
            <a:r>
              <a:rPr sz="2800" spc="-5" dirty="0">
                <a:latin typeface="Carlito"/>
                <a:cs typeface="Carlito"/>
              </a:rPr>
              <a:t>– Social </a:t>
            </a:r>
            <a:r>
              <a:rPr sz="2800" spc="-15" dirty="0">
                <a:latin typeface="Carlito"/>
                <a:cs typeface="Carlito"/>
              </a:rPr>
              <a:t>persona,</a:t>
            </a:r>
            <a:r>
              <a:rPr sz="2800" spc="25" dirty="0">
                <a:latin typeface="Carlito"/>
                <a:cs typeface="Carlito"/>
              </a:rPr>
              <a:t> </a:t>
            </a:r>
            <a:r>
              <a:rPr sz="2800" spc="-20" dirty="0">
                <a:latin typeface="Carlito"/>
                <a:cs typeface="Carlito"/>
              </a:rPr>
              <a:t>Stakeholders</a:t>
            </a:r>
            <a:endParaRPr sz="2800" dirty="0">
              <a:latin typeface="Carlito"/>
              <a:cs typeface="Carlito"/>
            </a:endParaRPr>
          </a:p>
          <a:p>
            <a:pPr marL="469900" marR="163830" indent="-457200">
              <a:lnSpc>
                <a:spcPct val="100000"/>
              </a:lnSpc>
              <a:spcBef>
                <a:spcPts val="600"/>
              </a:spcBef>
              <a:buAutoNum type="arabicPeriod"/>
              <a:tabLst>
                <a:tab pos="469265" algn="l"/>
                <a:tab pos="469900" algn="l"/>
              </a:tabLst>
            </a:pPr>
            <a:r>
              <a:rPr sz="2800" spc="-10" dirty="0">
                <a:latin typeface="Carlito"/>
                <a:cs typeface="Carlito"/>
              </a:rPr>
              <a:t>Develop </a:t>
            </a:r>
            <a:r>
              <a:rPr sz="2800" spc="-20" dirty="0">
                <a:latin typeface="Carlito"/>
                <a:cs typeface="Carlito"/>
              </a:rPr>
              <a:t>your </a:t>
            </a:r>
            <a:r>
              <a:rPr sz="2800" spc="-25" dirty="0">
                <a:latin typeface="Carlito"/>
                <a:cs typeface="Carlito"/>
              </a:rPr>
              <a:t>strategy </a:t>
            </a:r>
            <a:r>
              <a:rPr sz="2800" spc="-5" dirty="0">
                <a:latin typeface="Carlito"/>
                <a:cs typeface="Carlito"/>
              </a:rPr>
              <a:t>and </a:t>
            </a:r>
            <a:r>
              <a:rPr sz="2800" spc="-10" dirty="0">
                <a:latin typeface="Carlito"/>
                <a:cs typeface="Carlito"/>
              </a:rPr>
              <a:t>goals </a:t>
            </a:r>
            <a:r>
              <a:rPr sz="2800" spc="-25" dirty="0">
                <a:latin typeface="Carlito"/>
                <a:cs typeface="Carlito"/>
              </a:rPr>
              <a:t>for </a:t>
            </a:r>
            <a:r>
              <a:rPr sz="2800" spc="-5" dirty="0">
                <a:latin typeface="Carlito"/>
                <a:cs typeface="Carlito"/>
              </a:rPr>
              <a:t>impact </a:t>
            </a:r>
            <a:r>
              <a:rPr sz="2800" spc="-20" dirty="0">
                <a:latin typeface="Carlito"/>
                <a:cs typeface="Carlito"/>
              </a:rPr>
              <a:t>to  </a:t>
            </a:r>
            <a:r>
              <a:rPr sz="2800" spc="-10" dirty="0">
                <a:latin typeface="Carlito"/>
                <a:cs typeface="Carlito"/>
              </a:rPr>
              <a:t>address </a:t>
            </a:r>
            <a:r>
              <a:rPr sz="2800" spc="-5" dirty="0">
                <a:latin typeface="Carlito"/>
                <a:cs typeface="Carlito"/>
              </a:rPr>
              <a:t>the </a:t>
            </a:r>
            <a:r>
              <a:rPr sz="2800" spc="-10" dirty="0">
                <a:latin typeface="Carlito"/>
                <a:cs typeface="Carlito"/>
              </a:rPr>
              <a:t>social </a:t>
            </a:r>
            <a:r>
              <a:rPr sz="2800" spc="-5" dirty="0">
                <a:latin typeface="Carlito"/>
                <a:cs typeface="Carlito"/>
              </a:rPr>
              <a:t>issue – </a:t>
            </a:r>
            <a:r>
              <a:rPr sz="2800" b="1" spc="-10" dirty="0">
                <a:latin typeface="Carlito"/>
                <a:cs typeface="Carlito"/>
              </a:rPr>
              <a:t>Theory </a:t>
            </a:r>
            <a:r>
              <a:rPr sz="2800" b="1" spc="-5" dirty="0">
                <a:latin typeface="Carlito"/>
                <a:cs typeface="Carlito"/>
              </a:rPr>
              <a:t>of</a:t>
            </a:r>
            <a:r>
              <a:rPr sz="2800" b="1" spc="130" dirty="0">
                <a:latin typeface="Carlito"/>
                <a:cs typeface="Carlito"/>
              </a:rPr>
              <a:t> </a:t>
            </a:r>
            <a:r>
              <a:rPr sz="2800" b="1" spc="-10" dirty="0">
                <a:latin typeface="Carlito"/>
                <a:cs typeface="Carlito"/>
              </a:rPr>
              <a:t>change</a:t>
            </a:r>
            <a:endParaRPr sz="2800" dirty="0">
              <a:latin typeface="Carlito"/>
              <a:cs typeface="Carlito"/>
            </a:endParaRPr>
          </a:p>
          <a:p>
            <a:pPr marL="469900" marR="5080" indent="-457200">
              <a:lnSpc>
                <a:spcPct val="100000"/>
              </a:lnSpc>
              <a:spcBef>
                <a:spcPts val="600"/>
              </a:spcBef>
              <a:buAutoNum type="arabicPeriod"/>
              <a:tabLst>
                <a:tab pos="469265" algn="l"/>
                <a:tab pos="469900" algn="l"/>
              </a:tabLst>
            </a:pPr>
            <a:r>
              <a:rPr sz="2800" b="1" spc="-10" dirty="0">
                <a:latin typeface="Carlito"/>
                <a:cs typeface="Carlito"/>
              </a:rPr>
              <a:t>Design your </a:t>
            </a:r>
            <a:r>
              <a:rPr sz="2800" b="1" spc="-5" dirty="0">
                <a:latin typeface="Carlito"/>
                <a:cs typeface="Carlito"/>
              </a:rPr>
              <a:t>activities </a:t>
            </a:r>
            <a:r>
              <a:rPr sz="2800" spc="-20" dirty="0">
                <a:latin typeface="Carlito"/>
                <a:cs typeface="Carlito"/>
              </a:rPr>
              <a:t>to </a:t>
            </a:r>
            <a:r>
              <a:rPr sz="2800" spc="-25" dirty="0">
                <a:latin typeface="Carlito"/>
                <a:cs typeface="Carlito"/>
              </a:rPr>
              <a:t>have </a:t>
            </a:r>
            <a:r>
              <a:rPr sz="2800" spc="-10" dirty="0">
                <a:latin typeface="Carlito"/>
                <a:cs typeface="Carlito"/>
              </a:rPr>
              <a:t>maximum social  </a:t>
            </a:r>
            <a:r>
              <a:rPr sz="2800" spc="-5" dirty="0">
                <a:latin typeface="Carlito"/>
                <a:cs typeface="Carlito"/>
              </a:rPr>
              <a:t>impact </a:t>
            </a:r>
            <a:r>
              <a:rPr sz="2800" spc="-15" dirty="0">
                <a:latin typeface="Carlito"/>
                <a:cs typeface="Carlito"/>
              </a:rPr>
              <a:t>(product, </a:t>
            </a:r>
            <a:r>
              <a:rPr sz="2800" spc="-5" dirty="0">
                <a:latin typeface="Carlito"/>
                <a:cs typeface="Carlito"/>
              </a:rPr>
              <a:t>services</a:t>
            </a:r>
            <a:r>
              <a:rPr sz="2800" spc="80" dirty="0">
                <a:latin typeface="Carlito"/>
                <a:cs typeface="Carlito"/>
              </a:rPr>
              <a:t> </a:t>
            </a:r>
            <a:r>
              <a:rPr sz="2800" spc="-15" dirty="0">
                <a:latin typeface="Carlito"/>
                <a:cs typeface="Carlito"/>
              </a:rPr>
              <a:t>etc.)</a:t>
            </a:r>
            <a:endParaRPr sz="2800" dirty="0">
              <a:latin typeface="Carlito"/>
              <a:cs typeface="Carlito"/>
            </a:endParaRPr>
          </a:p>
          <a:p>
            <a:pPr marL="469900" indent="-457200">
              <a:lnSpc>
                <a:spcPct val="100000"/>
              </a:lnSpc>
              <a:spcBef>
                <a:spcPts val="605"/>
              </a:spcBef>
              <a:buAutoNum type="arabicPeriod"/>
              <a:tabLst>
                <a:tab pos="469265" algn="l"/>
                <a:tab pos="469900" algn="l"/>
              </a:tabLst>
            </a:pPr>
            <a:r>
              <a:rPr sz="2800" b="1" spc="-15" dirty="0">
                <a:latin typeface="Carlito"/>
                <a:cs typeface="Carlito"/>
              </a:rPr>
              <a:t>Develop </a:t>
            </a:r>
            <a:r>
              <a:rPr sz="2800" b="1" spc="-5" dirty="0">
                <a:latin typeface="Carlito"/>
                <a:cs typeface="Carlito"/>
              </a:rPr>
              <a:t>plan </a:t>
            </a:r>
            <a:r>
              <a:rPr sz="2800" b="1" spc="-15" dirty="0">
                <a:latin typeface="Carlito"/>
                <a:cs typeface="Carlito"/>
              </a:rPr>
              <a:t>for </a:t>
            </a:r>
            <a:r>
              <a:rPr sz="2800" b="1" spc="-10" dirty="0">
                <a:latin typeface="Carlito"/>
                <a:cs typeface="Carlito"/>
              </a:rPr>
              <a:t>collecting</a:t>
            </a:r>
            <a:r>
              <a:rPr sz="2800" b="1" spc="75" dirty="0">
                <a:latin typeface="Carlito"/>
                <a:cs typeface="Carlito"/>
              </a:rPr>
              <a:t> </a:t>
            </a:r>
            <a:r>
              <a:rPr sz="2800" b="1" spc="-20" dirty="0">
                <a:latin typeface="Carlito"/>
                <a:cs typeface="Carlito"/>
              </a:rPr>
              <a:t>data</a:t>
            </a:r>
            <a:endParaRPr sz="2800" dirty="0">
              <a:latin typeface="Carlito"/>
              <a:cs typeface="Carlito"/>
            </a:endParaRPr>
          </a:p>
          <a:p>
            <a:pPr marL="469900" marR="442595" indent="-457200">
              <a:lnSpc>
                <a:spcPct val="100000"/>
              </a:lnSpc>
              <a:spcBef>
                <a:spcPts val="600"/>
              </a:spcBef>
              <a:buAutoNum type="arabicPeriod"/>
              <a:tabLst>
                <a:tab pos="469265" algn="l"/>
                <a:tab pos="469900" algn="l"/>
              </a:tabLst>
            </a:pPr>
            <a:r>
              <a:rPr sz="2800" spc="-20" dirty="0">
                <a:latin typeface="Carlito"/>
                <a:cs typeface="Carlito"/>
              </a:rPr>
              <a:t>Analyze </a:t>
            </a:r>
            <a:r>
              <a:rPr sz="2800" spc="-15" dirty="0">
                <a:latin typeface="Carlito"/>
                <a:cs typeface="Carlito"/>
              </a:rPr>
              <a:t>your </a:t>
            </a:r>
            <a:r>
              <a:rPr sz="2800" spc="-20" dirty="0">
                <a:latin typeface="Carlito"/>
                <a:cs typeface="Carlito"/>
              </a:rPr>
              <a:t>data </a:t>
            </a:r>
            <a:r>
              <a:rPr sz="2800" spc="-5" dirty="0">
                <a:latin typeface="Carlito"/>
                <a:cs typeface="Carlito"/>
              </a:rPr>
              <a:t>and </a:t>
            </a:r>
            <a:r>
              <a:rPr sz="2800" spc="-10" dirty="0">
                <a:latin typeface="Carlito"/>
                <a:cs typeface="Carlito"/>
              </a:rPr>
              <a:t>use </a:t>
            </a:r>
            <a:r>
              <a:rPr sz="2800" spc="-5" dirty="0">
                <a:latin typeface="Carlito"/>
                <a:cs typeface="Carlito"/>
              </a:rPr>
              <a:t>them </a:t>
            </a:r>
            <a:r>
              <a:rPr sz="2800" spc="-20" dirty="0">
                <a:latin typeface="Carlito"/>
                <a:cs typeface="Carlito"/>
              </a:rPr>
              <a:t>to improve  </a:t>
            </a:r>
            <a:r>
              <a:rPr sz="2800" spc="-15" dirty="0">
                <a:latin typeface="Carlito"/>
                <a:cs typeface="Carlito"/>
              </a:rPr>
              <a:t>your </a:t>
            </a:r>
            <a:r>
              <a:rPr sz="2800" spc="-25" dirty="0">
                <a:latin typeface="Carlito"/>
                <a:cs typeface="Carlito"/>
              </a:rPr>
              <a:t>strategy </a:t>
            </a:r>
            <a:r>
              <a:rPr sz="2800" spc="-5" dirty="0">
                <a:latin typeface="Carlito"/>
                <a:cs typeface="Carlito"/>
              </a:rPr>
              <a:t>and</a:t>
            </a:r>
            <a:r>
              <a:rPr sz="2800" spc="50" dirty="0">
                <a:latin typeface="Carlito"/>
                <a:cs typeface="Carlito"/>
              </a:rPr>
              <a:t> </a:t>
            </a:r>
            <a:r>
              <a:rPr sz="2800" spc="-5" dirty="0">
                <a:latin typeface="Carlito"/>
                <a:cs typeface="Carlito"/>
              </a:rPr>
              <a:t>activities</a:t>
            </a:r>
            <a:endParaRPr sz="2800" dirty="0">
              <a:latin typeface="Carlito"/>
              <a:cs typeface="Carlito"/>
            </a:endParaRPr>
          </a:p>
        </p:txBody>
      </p:sp>
      <p:sp>
        <p:nvSpPr>
          <p:cNvPr id="3" name="object 3"/>
          <p:cNvSpPr/>
          <p:nvPr/>
        </p:nvSpPr>
        <p:spPr>
          <a:xfrm>
            <a:off x="769619" y="10667"/>
            <a:ext cx="11422380" cy="462280"/>
          </a:xfrm>
          <a:custGeom>
            <a:avLst/>
            <a:gdLst/>
            <a:ahLst/>
            <a:cxnLst/>
            <a:rect l="l" t="t" r="r" b="b"/>
            <a:pathLst>
              <a:path w="11422380" h="462280">
                <a:moveTo>
                  <a:pt x="11422380" y="0"/>
                </a:moveTo>
                <a:lnTo>
                  <a:pt x="0" y="0"/>
                </a:lnTo>
                <a:lnTo>
                  <a:pt x="0" y="461771"/>
                </a:lnTo>
                <a:lnTo>
                  <a:pt x="11422380" y="461771"/>
                </a:lnTo>
                <a:lnTo>
                  <a:pt x="11422380" y="0"/>
                </a:lnTo>
                <a:close/>
              </a:path>
            </a:pathLst>
          </a:custGeom>
          <a:solidFill>
            <a:srgbClr val="92D050"/>
          </a:solidFill>
        </p:spPr>
        <p:txBody>
          <a:bodyPr wrap="square" lIns="0" tIns="0" rIns="0" bIns="0" rtlCol="0"/>
          <a:lstStyle/>
          <a:p>
            <a:endParaRPr/>
          </a:p>
        </p:txBody>
      </p:sp>
      <p:sp>
        <p:nvSpPr>
          <p:cNvPr id="4" name="object 4"/>
          <p:cNvSpPr txBox="1">
            <a:spLocks noGrp="1"/>
          </p:cNvSpPr>
          <p:nvPr>
            <p:ph type="title"/>
          </p:nvPr>
        </p:nvSpPr>
        <p:spPr>
          <a:xfrm>
            <a:off x="848969" y="23621"/>
            <a:ext cx="302133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Carlito"/>
                <a:cs typeface="Carlito"/>
              </a:rPr>
              <a:t>BASICS: </a:t>
            </a:r>
            <a:r>
              <a:rPr sz="2400" b="1" dirty="0">
                <a:latin typeface="Carlito"/>
                <a:cs typeface="Carlito"/>
              </a:rPr>
              <a:t>SOCIAL</a:t>
            </a:r>
            <a:r>
              <a:rPr sz="2400" b="1" spc="-70" dirty="0">
                <a:latin typeface="Carlito"/>
                <a:cs typeface="Carlito"/>
              </a:rPr>
              <a:t> </a:t>
            </a:r>
            <a:r>
              <a:rPr sz="2400" b="1" spc="-35" dirty="0">
                <a:latin typeface="Carlito"/>
                <a:cs typeface="Carlito"/>
              </a:rPr>
              <a:t>IMPACT</a:t>
            </a:r>
            <a:endParaRPr sz="2400">
              <a:latin typeface="Carlito"/>
              <a:cs typeface="Carlito"/>
            </a:endParaRPr>
          </a:p>
        </p:txBody>
      </p:sp>
      <p:grpSp>
        <p:nvGrpSpPr>
          <p:cNvPr id="5" name="object 5"/>
          <p:cNvGrpSpPr/>
          <p:nvPr/>
        </p:nvGrpSpPr>
        <p:grpSpPr>
          <a:xfrm>
            <a:off x="0" y="241807"/>
            <a:ext cx="4430395" cy="6471285"/>
            <a:chOff x="41148" y="10682"/>
            <a:chExt cx="4430395" cy="6471285"/>
          </a:xfrm>
        </p:grpSpPr>
        <p:sp>
          <p:nvSpPr>
            <p:cNvPr id="6" name="object 6"/>
            <p:cNvSpPr/>
            <p:nvPr/>
          </p:nvSpPr>
          <p:spPr>
            <a:xfrm>
              <a:off x="286511" y="813815"/>
              <a:ext cx="4184904" cy="566775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1148" y="10682"/>
              <a:ext cx="808557" cy="803133"/>
            </a:xfrm>
            <a:prstGeom prst="rect">
              <a:avLst/>
            </a:prstGeom>
            <a:blipFill>
              <a:blip r:embed="rId4" cstate="print"/>
              <a:stretch>
                <a:fillRect/>
              </a:stretch>
            </a:blipFill>
          </p:spPr>
          <p:txBody>
            <a:bodyPr wrap="square" lIns="0" tIns="0" rIns="0" bIns="0" rtlCol="0"/>
            <a:lstStyle/>
            <a:p>
              <a:endParaRPr/>
            </a:p>
          </p:txBody>
        </p:sp>
      </p:grpSp>
      <p:sp>
        <p:nvSpPr>
          <p:cNvPr id="8" name="Rectangle 7">
            <a:extLst>
              <a:ext uri="{FF2B5EF4-FFF2-40B4-BE49-F238E27FC236}">
                <a16:creationId xmlns:a16="http://schemas.microsoft.com/office/drawing/2014/main" id="{3E95EB97-04B6-245E-53B0-A6D08379253F}"/>
              </a:ext>
            </a:extLst>
          </p:cNvPr>
          <p:cNvSpPr/>
          <p:nvPr/>
        </p:nvSpPr>
        <p:spPr>
          <a:xfrm>
            <a:off x="0" y="152400"/>
            <a:ext cx="769619"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C0900A858009B4DAD7B871D273C7354" ma:contentTypeVersion="13" ma:contentTypeDescription="Kreiraj novi dokument." ma:contentTypeScope="" ma:versionID="33ad8986c5b8bdf8daa4a93d8beee610">
  <xsd:schema xmlns:xsd="http://www.w3.org/2001/XMLSchema" xmlns:xs="http://www.w3.org/2001/XMLSchema" xmlns:p="http://schemas.microsoft.com/office/2006/metadata/properties" xmlns:ns2="e190d867-4dfb-4219-9b81-1d5f29543a3f" xmlns:ns3="3edd541a-e509-49b9-b6ce-312593311334" targetNamespace="http://schemas.microsoft.com/office/2006/metadata/properties" ma:root="true" ma:fieldsID="a33422bf53daa8a11c607c29d3bf68fa" ns2:_="" ns3:_="">
    <xsd:import namespace="e190d867-4dfb-4219-9b81-1d5f29543a3f"/>
    <xsd:import namespace="3edd541a-e509-49b9-b6ce-31259331133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0d867-4dfb-4219-9b81-1d5f29543a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dd541a-e509-49b9-b6ce-312593311334" elementFormDefault="qualified">
    <xsd:import namespace="http://schemas.microsoft.com/office/2006/documentManagement/types"/>
    <xsd:import namespace="http://schemas.microsoft.com/office/infopath/2007/PartnerControls"/>
    <xsd:element name="SharedWithUsers" ma:index="19" nillable="true" ma:displayName="Deljeno sa"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jeno sa detaljim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34A53B-197C-419D-9943-F2948163974F}"/>
</file>

<file path=customXml/itemProps2.xml><?xml version="1.0" encoding="utf-8"?>
<ds:datastoreItem xmlns:ds="http://schemas.openxmlformats.org/officeDocument/2006/customXml" ds:itemID="{30788D52-B9F3-4E2C-8612-394A5DDB39BE}"/>
</file>

<file path=customXml/itemProps3.xml><?xml version="1.0" encoding="utf-8"?>
<ds:datastoreItem xmlns:ds="http://schemas.openxmlformats.org/officeDocument/2006/customXml" ds:itemID="{0BE93855-B122-44EC-AF45-2D1FDDA510AE}"/>
</file>

<file path=docProps/app.xml><?xml version="1.0" encoding="utf-8"?>
<Properties xmlns="http://schemas.openxmlformats.org/officeDocument/2006/extended-properties" xmlns:vt="http://schemas.openxmlformats.org/officeDocument/2006/docPropsVTypes">
  <Template/>
  <TotalTime>251</TotalTime>
  <Words>1926</Words>
  <Application>Microsoft Office PowerPoint</Application>
  <PresentationFormat>Widescreen</PresentationFormat>
  <Paragraphs>193</Paragraphs>
  <Slides>23</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Calibri</vt:lpstr>
      <vt:lpstr>Carlito</vt:lpstr>
      <vt:lpstr>Comic Sans MS</vt:lpstr>
      <vt:lpstr>League Spartan</vt:lpstr>
      <vt:lpstr>Montserrat Medium</vt:lpstr>
      <vt:lpstr>Noto Serif</vt:lpstr>
      <vt:lpstr>Sanchez</vt:lpstr>
      <vt:lpstr>Office Theme</vt:lpstr>
      <vt:lpstr>1_Office Theme</vt:lpstr>
      <vt:lpstr>PowerPoint Presentation</vt:lpstr>
      <vt:lpstr>Impact Measurement</vt:lpstr>
      <vt:lpstr>Who will benefit from your work?  Who is your main target group?</vt:lpstr>
      <vt:lpstr>PowerPoint Presentation</vt:lpstr>
      <vt:lpstr>IMPACT MEASUREMENT  AGENDA TODAY</vt:lpstr>
      <vt:lpstr>EXPECTATIONS AND GOALS FOR TODAY</vt:lpstr>
      <vt:lpstr>BASICS: SOCIAL IMPACT</vt:lpstr>
      <vt:lpstr>BASICS: WHY MEASURING SOCIAL IMPACT</vt:lpstr>
      <vt:lpstr>BASICS: SOCIAL IMPACT</vt:lpstr>
      <vt:lpstr>BASICS: SOCIAL IMPACT</vt:lpstr>
      <vt:lpstr>BASICS: METHODOLOGIES</vt:lpstr>
      <vt:lpstr>IMPACT MANAGEMENT PROJECT</vt:lpstr>
      <vt:lpstr>BASICS: THEORY OF CHANGE</vt:lpstr>
      <vt:lpstr>BASICS: SOCIAL IMPACT</vt:lpstr>
      <vt:lpstr>BASICS: WHAT AND HOW TO MEASURE&gt; INDICATORS</vt:lpstr>
      <vt:lpstr>CASE STUDY: DOBRA TORBA // THE GOOD BAG</vt:lpstr>
      <vt:lpstr>CASE STUDY: DOBRA TORBA // THE GOOD BAG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Ivana Stancic</dc:creator>
  <cp:lastModifiedBy>Jelena Janakievski</cp:lastModifiedBy>
  <cp:revision>5</cp:revision>
  <dcterms:created xsi:type="dcterms:W3CDTF">2022-03-15T22:00:03Z</dcterms:created>
  <dcterms:modified xsi:type="dcterms:W3CDTF">2022-05-25T07:51:23Z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2021-03-30T00:00:00Z</vt:filetime>
  </property>
  <property fmtid="{D5CDD505-2E9C-101B-9397-08002B2CF9AE}" pid="3" name="Creator">
    <vt:lpwstr>Microsoft® PowerPoint® 2016</vt:lpwstr>
  </property>
  <property fmtid="{D5CDD505-2E9C-101B-9397-08002B2CF9AE}" pid="4" name="LastSaved">
    <vt:filetime>2022-03-15T00:00:00Z</vt:filetime>
  </property>
  <property fmtid="{D5CDD505-2E9C-101B-9397-08002B2CF9AE}" pid="5" name="ContentTypeId">
    <vt:lpwstr>0x0101000C0900A858009B4DAD7B871D273C7354</vt:lpwstr>
  </property>
</Properties>
</file>